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5" r:id="rId1"/>
    <p:sldMasterId id="2147484173" r:id="rId2"/>
  </p:sldMasterIdLst>
  <p:notesMasterIdLst>
    <p:notesMasterId r:id="rId19"/>
  </p:notesMasterIdLst>
  <p:sldIdLst>
    <p:sldId id="256" r:id="rId3"/>
    <p:sldId id="257" r:id="rId4"/>
    <p:sldId id="258" r:id="rId5"/>
    <p:sldId id="283" r:id="rId6"/>
    <p:sldId id="284" r:id="rId7"/>
    <p:sldId id="280" r:id="rId8"/>
    <p:sldId id="281" r:id="rId9"/>
    <p:sldId id="268" r:id="rId10"/>
    <p:sldId id="286" r:id="rId11"/>
    <p:sldId id="287" r:id="rId12"/>
    <p:sldId id="273" r:id="rId13"/>
    <p:sldId id="289" r:id="rId14"/>
    <p:sldId id="271" r:id="rId15"/>
    <p:sldId id="290" r:id="rId16"/>
    <p:sldId id="292" r:id="rId17"/>
    <p:sldId id="29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BB434"/>
    <a:srgbClr val="43A98A"/>
    <a:srgbClr val="4C9DBB"/>
    <a:srgbClr val="7779C4"/>
    <a:srgbClr val="DF6E52"/>
    <a:srgbClr val="F8BB63"/>
    <a:srgbClr val="688727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2" autoAdjust="0"/>
  </p:normalViewPr>
  <p:slideViewPr>
    <p:cSldViewPr snapToGrid="0">
      <p:cViewPr varScale="1">
        <p:scale>
          <a:sx n="93" d="100"/>
          <a:sy n="93" d="100"/>
        </p:scale>
        <p:origin x="2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3;&#1072;&#1090;&#1072;&#1083;&#1100;&#1103;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47848088"/>
        <c:axId val="247847432"/>
        <c:axId val="0"/>
      </c:bar3DChart>
      <c:catAx>
        <c:axId val="247848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7847432"/>
        <c:crosses val="autoZero"/>
        <c:auto val="1"/>
        <c:lblAlgn val="r"/>
        <c:lblOffset val="100"/>
        <c:noMultiLvlLbl val="0"/>
      </c:catAx>
      <c:valAx>
        <c:axId val="247847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e-BY"/>
          </a:p>
        </c:txPr>
        <c:crossAx val="247848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e-BY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AE717-8426-45BF-9ABA-3CF795C814BA}" type="doc">
      <dgm:prSet loTypeId="urn:microsoft.com/office/officeart/2005/8/layout/radial5" loCatId="cycle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15C1994D-594A-44CB-855D-D90476B765C6}">
      <dgm:prSet phldrT="[Текст]" custT="1"/>
      <dgm:spPr>
        <a:xfrm>
          <a:off x="1865538" y="14576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документации в области охраны атмосферного воздуха</a:t>
          </a:r>
        </a:p>
      </dgm:t>
    </dgm:pt>
    <dgm:pt modelId="{8F16D05F-0CBC-4C53-BC49-EE56C25BDC7D}" type="parTrans" cxnId="{03CD5F3C-E5E3-44A7-898F-40466E7491AC}">
      <dgm:prSet/>
      <dgm:spPr>
        <a:xfrm rot="16200000">
          <a:off x="2165113" y="1056116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7286C57-AB06-4860-A0C1-AC4075ED2DAF}" type="sibTrans" cxnId="{03CD5F3C-E5E3-44A7-898F-40466E7491AC}">
      <dgm:prSet/>
      <dgm:spPr/>
      <dgm:t>
        <a:bodyPr/>
        <a:lstStyle/>
        <a:p>
          <a:endParaRPr lang="ru-RU"/>
        </a:p>
      </dgm:t>
    </dgm:pt>
    <dgm:pt modelId="{EE1B6F64-83B4-4031-98A9-01176025BC5D}">
      <dgm:prSet phldrT="[Текст]" custT="1"/>
      <dgm:spPr>
        <a:xfrm>
          <a:off x="769991" y="2659460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28571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28571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28571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Организация системы локального мониторинга на предприятиях</a:t>
          </a:r>
        </a:p>
      </dgm:t>
    </dgm:pt>
    <dgm:pt modelId="{6487D985-444C-4EB4-BDEB-E8BBB74CAC55}" type="parTrans" cxnId="{D8DB7DE4-D331-4C28-8288-8ACE1CB4DE27}">
      <dgm:prSet/>
      <dgm:spPr>
        <a:xfrm rot="8100000">
          <a:off x="1605687" y="2406691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200243"/>
                <a:satOff val="-4291"/>
                <a:lumOff val="22009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00243"/>
                <a:satOff val="-4291"/>
                <a:lumOff val="22009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00243"/>
                <a:satOff val="-4291"/>
                <a:lumOff val="2200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022B17D-0A29-4660-90E5-4370825A1253}" type="sibTrans" cxnId="{D8DB7DE4-D331-4C28-8288-8ACE1CB4DE27}">
      <dgm:prSet/>
      <dgm:spPr/>
      <dgm:t>
        <a:bodyPr/>
        <a:lstStyle/>
        <a:p>
          <a:endParaRPr lang="ru-RU"/>
        </a:p>
      </dgm:t>
    </dgm:pt>
    <dgm:pt modelId="{95361904-2D3D-479A-B281-610DD87E4F61}">
      <dgm:prSet phldrT="[Текст]"/>
      <dgm:spPr>
        <a:xfrm>
          <a:off x="1814940" y="1513315"/>
          <a:ext cx="1011969" cy="1011969"/>
        </a:xfrm>
        <a:prstGeom prst="ellipse">
          <a:avLst/>
        </a:prstGeom>
        <a:gradFill flip="none" rotWithShape="1">
          <a:gsLst>
            <a:gs pos="0">
              <a:srgbClr val="9BBB59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 anchor="t" anchorCtr="0"/>
        <a:lstStyle/>
        <a:p>
          <a:r>
            <a:rPr lang="ru-RU" b="1" i="0">
              <a:ln>
                <a:noFill/>
              </a:ln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РУП</a:t>
          </a:r>
        </a:p>
        <a:p>
          <a:r>
            <a:rPr lang="ru-RU" b="1" i="0">
              <a:ln>
                <a:noFill/>
              </a:ln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«Бел НИЦ «Экология»</a:t>
          </a:r>
          <a:endParaRPr lang="ru-RU" i="0">
            <a:ln>
              <a:noFill/>
            </a:ln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3C75C2C5-C67C-4847-ACE5-301C6C87002B}" type="sibTrans" cxnId="{4EB6EC16-D7F2-4FF5-A1D3-53EA3DB3A409}">
      <dgm:prSet/>
      <dgm:spPr/>
      <dgm:t>
        <a:bodyPr/>
        <a:lstStyle/>
        <a:p>
          <a:endParaRPr lang="ru-RU"/>
        </a:p>
      </dgm:t>
    </dgm:pt>
    <dgm:pt modelId="{26C7BC69-A5FF-49A9-94AC-7937C519EFCE}" type="parTrans" cxnId="{4EB6EC16-D7F2-4FF5-A1D3-53EA3DB3A409}">
      <dgm:prSet/>
      <dgm:spPr/>
      <dgm:t>
        <a:bodyPr/>
        <a:lstStyle/>
        <a:p>
          <a:endParaRPr lang="ru-RU"/>
        </a:p>
      </dgm:t>
    </dgm:pt>
    <dgm:pt modelId="{B4DAB408-D2D8-42E7-A44E-7D3B6322A45E}">
      <dgm:prSet phldrT="[Текст]" custT="1"/>
      <dgm:spPr>
        <a:xfrm>
          <a:off x="2961085" y="468366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5714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5714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5714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документации по обращению с отходами</a:t>
          </a:r>
        </a:p>
      </dgm:t>
    </dgm:pt>
    <dgm:pt modelId="{9129597D-B9D7-4577-86E8-C2D69CBBF066}" type="parTrans" cxnId="{4D8F1C29-C863-4423-839D-9488738FF4C8}">
      <dgm:prSet/>
      <dgm:spPr>
        <a:xfrm rot="18900000">
          <a:off x="2724540" y="1287838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40049"/>
                <a:satOff val="-858"/>
                <a:lumOff val="440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40049"/>
                <a:satOff val="-858"/>
                <a:lumOff val="440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40049"/>
                <a:satOff val="-858"/>
                <a:lumOff val="440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D48E769-8A25-44D5-A131-E1E2116BC158}" type="sibTrans" cxnId="{4D8F1C29-C863-4423-839D-9488738FF4C8}">
      <dgm:prSet/>
      <dgm:spPr/>
      <dgm:t>
        <a:bodyPr/>
        <a:lstStyle/>
        <a:p>
          <a:endParaRPr lang="ru-RU"/>
        </a:p>
      </dgm:t>
    </dgm:pt>
    <dgm:pt modelId="{8706333A-2E3A-4935-88AD-46E41C5B5D22}">
      <dgm:prSet phldrT="[Текст]" custT="1"/>
      <dgm:spPr>
        <a:xfrm>
          <a:off x="3414875" y="1563913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11429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11429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11429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Обеспечение выполнения обязательств Республики Беларусь по природоохранным международным конвенциям и соглашениям</a:t>
          </a:r>
        </a:p>
      </dgm:t>
    </dgm:pt>
    <dgm:pt modelId="{D08B0966-CC7E-4A75-AAB2-980A6F9B9553}" type="parTrans" cxnId="{1DD223CF-4A14-4188-A444-E74AD894E047}">
      <dgm:prSet/>
      <dgm:spPr>
        <a:xfrm>
          <a:off x="2956262" y="1847265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80097"/>
                <a:satOff val="-1716"/>
                <a:lumOff val="8803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80097"/>
                <a:satOff val="-1716"/>
                <a:lumOff val="8803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80097"/>
                <a:satOff val="-1716"/>
                <a:lumOff val="880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A23A4F1-8A99-429D-BF49-676CF88885B6}" type="sibTrans" cxnId="{1DD223CF-4A14-4188-A444-E74AD894E047}">
      <dgm:prSet/>
      <dgm:spPr/>
      <dgm:t>
        <a:bodyPr/>
        <a:lstStyle/>
        <a:p>
          <a:endParaRPr lang="ru-RU"/>
        </a:p>
      </dgm:t>
    </dgm:pt>
    <dgm:pt modelId="{B6585C92-D833-49EA-92E3-5050984282B0}">
      <dgm:prSet phldrT="[Текст]" custT="1"/>
      <dgm:spPr>
        <a:xfrm>
          <a:off x="1865538" y="3113250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22857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22857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22857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экологических паспортов предприятий</a:t>
          </a:r>
        </a:p>
      </dgm:t>
    </dgm:pt>
    <dgm:pt modelId="{EE537728-CEFD-42E1-B950-4D124AF67247}" type="parTrans" cxnId="{D1F513FD-B808-49A4-A822-C5E402D8E9CF}">
      <dgm:prSet/>
      <dgm:spPr>
        <a:xfrm rot="5400000">
          <a:off x="2165113" y="2638413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160194"/>
                <a:satOff val="-3433"/>
                <a:lumOff val="17607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60194"/>
                <a:satOff val="-3433"/>
                <a:lumOff val="17607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60194"/>
                <a:satOff val="-3433"/>
                <a:lumOff val="1760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DEBE7E8-8EAC-45B4-8B56-8C68B3BBD4B1}" type="sibTrans" cxnId="{D1F513FD-B808-49A4-A822-C5E402D8E9CF}">
      <dgm:prSet/>
      <dgm:spPr/>
      <dgm:t>
        <a:bodyPr/>
        <a:lstStyle/>
        <a:p>
          <a:endParaRPr lang="ru-RU"/>
        </a:p>
      </dgm:t>
    </dgm:pt>
    <dgm:pt modelId="{EC0D4F98-09E0-4F1A-BDEA-ABC653B76C69}">
      <dgm:prSet phldrT="[Текст]" custT="1"/>
      <dgm:spPr>
        <a:xfrm>
          <a:off x="316201" y="1563913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34286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34286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34286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Оценка воздействий на окружающую среду</a:t>
          </a:r>
        </a:p>
      </dgm:t>
    </dgm:pt>
    <dgm:pt modelId="{FE32D53D-6AD4-4CF8-BD4E-E8397B4D8EA6}" type="parTrans" cxnId="{029FD6D5-B907-4D75-AE59-8BA9B72295E4}">
      <dgm:prSet/>
      <dgm:spPr>
        <a:xfrm rot="10800000">
          <a:off x="1373965" y="1847265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240291"/>
                <a:satOff val="-5149"/>
                <a:lumOff val="2641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40291"/>
                <a:satOff val="-5149"/>
                <a:lumOff val="2641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40291"/>
                <a:satOff val="-5149"/>
                <a:lumOff val="2641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C432B4A-78CD-4694-993D-4AE61DB360E4}" type="sibTrans" cxnId="{029FD6D5-B907-4D75-AE59-8BA9B72295E4}">
      <dgm:prSet/>
      <dgm:spPr/>
      <dgm:t>
        <a:bodyPr/>
        <a:lstStyle/>
        <a:p>
          <a:endParaRPr lang="ru-RU"/>
        </a:p>
      </dgm:t>
    </dgm:pt>
    <dgm:pt modelId="{9234445A-3402-402F-A506-D86958E682FD}">
      <dgm:prSet phldrT="[Текст]" custT="1"/>
      <dgm:spPr>
        <a:xfrm>
          <a:off x="769991" y="468366"/>
          <a:ext cx="910772" cy="910772"/>
        </a:xfrm>
        <a:prstGeom prst="ellipse">
          <a:avLst/>
        </a:prstGeom>
        <a:gradFill flip="none" rotWithShape="1">
          <a:gsLst>
            <a:gs pos="0">
              <a:srgbClr val="9BBB59">
                <a:alpha val="53000"/>
              </a:srgbClr>
            </a:gs>
            <a:gs pos="59000">
              <a:srgbClr val="9BBB59">
                <a:lumMod val="75000"/>
              </a:srgbClr>
            </a:gs>
            <a:gs pos="97000">
              <a:srgbClr val="9BBB59">
                <a:lumMod val="70000"/>
              </a:srgbClr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Экологическая сертификация и аудит</a:t>
          </a:r>
        </a:p>
      </dgm:t>
    </dgm:pt>
    <dgm:pt modelId="{A09D7686-59FE-4168-A0B0-221B6326DA28}" type="parTrans" cxnId="{DEE68145-86FC-4CF3-9558-DF41EC8C21A6}">
      <dgm:prSet/>
      <dgm:spPr>
        <a:xfrm rot="13500000">
          <a:off x="1605687" y="1287838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8544BF7-6642-492C-9DBE-B40FCE355AF8}" type="sibTrans" cxnId="{DEE68145-86FC-4CF3-9558-DF41EC8C21A6}">
      <dgm:prSet/>
      <dgm:spPr/>
      <dgm:t>
        <a:bodyPr/>
        <a:lstStyle/>
        <a:p>
          <a:endParaRPr lang="ru-RU"/>
        </a:p>
      </dgm:t>
    </dgm:pt>
    <dgm:pt modelId="{40B7CC07-3083-4309-98F6-EACE8956190B}">
      <dgm:prSet phldrT="[Текст]" custT="1"/>
      <dgm:spPr>
        <a:xfrm>
          <a:off x="2961085" y="2659460"/>
          <a:ext cx="910772" cy="910772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17143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17143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17143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gm:spPr>
      <dgm:t>
        <a:bodyPr/>
        <a:lstStyle/>
        <a:p>
          <a:r>
            <a:rPr lang="ru-RU" sz="11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Научные и прикладные исследования</a:t>
          </a:r>
        </a:p>
      </dgm:t>
    </dgm:pt>
    <dgm:pt modelId="{C055427B-27C5-4FCC-9694-D3BCFBC85384}" type="parTrans" cxnId="{02A205BE-5CF7-4D13-80DD-A99CAC6EC802}">
      <dgm:prSet/>
      <dgm:spPr>
        <a:xfrm rot="2700000">
          <a:off x="2724540" y="2406691"/>
          <a:ext cx="311622" cy="344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120146"/>
                <a:satOff val="-2574"/>
                <a:lumOff val="13205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20146"/>
                <a:satOff val="-2574"/>
                <a:lumOff val="13205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20146"/>
                <a:satOff val="-2574"/>
                <a:lumOff val="1320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6384103-BB9B-48E2-890D-A001BB9FE3F6}" type="sibTrans" cxnId="{02A205BE-5CF7-4D13-80DD-A99CAC6EC802}">
      <dgm:prSet/>
      <dgm:spPr/>
      <dgm:t>
        <a:bodyPr/>
        <a:lstStyle/>
        <a:p>
          <a:endParaRPr lang="ru-RU"/>
        </a:p>
      </dgm:t>
    </dgm:pt>
    <dgm:pt modelId="{6824AD4D-DA8D-443E-A63B-C6BC78400413}" type="pres">
      <dgm:prSet presAssocID="{7D2AE717-8426-45BF-9ABA-3CF795C814B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3F59E5-5CCC-4AA3-8F87-773A6C446FC6}" type="pres">
      <dgm:prSet presAssocID="{95361904-2D3D-479A-B281-610DD87E4F61}" presName="centerShape" presStyleLbl="node0" presStyleIdx="0" presStyleCnt="1"/>
      <dgm:spPr/>
      <dgm:t>
        <a:bodyPr/>
        <a:lstStyle/>
        <a:p>
          <a:endParaRPr lang="ru-RU"/>
        </a:p>
      </dgm:t>
    </dgm:pt>
    <dgm:pt modelId="{3DA2BBD8-6C63-4A0A-8647-FBF61FC01D4E}" type="pres">
      <dgm:prSet presAssocID="{8F16D05F-0CBC-4C53-BC49-EE56C25BDC7D}" presName="parTrans" presStyleLbl="sibTrans2D1" presStyleIdx="0" presStyleCnt="8"/>
      <dgm:spPr/>
      <dgm:t>
        <a:bodyPr/>
        <a:lstStyle/>
        <a:p>
          <a:endParaRPr lang="ru-RU"/>
        </a:p>
      </dgm:t>
    </dgm:pt>
    <dgm:pt modelId="{67757F8C-EC9C-42EF-9C70-F7A856FE2CD9}" type="pres">
      <dgm:prSet presAssocID="{8F16D05F-0CBC-4C53-BC49-EE56C25BDC7D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0595DC64-678D-4ABD-AFE2-4C25278E8467}" type="pres">
      <dgm:prSet presAssocID="{15C1994D-594A-44CB-855D-D90476B765C6}" presName="node" presStyleLbl="node1" presStyleIdx="0" presStyleCnt="8" custScaleX="117464" custRadScaleRad="99064" custRadScaleInc="-2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8FF17-79D4-4D14-A53D-50C6DE588D6D}" type="pres">
      <dgm:prSet presAssocID="{9129597D-B9D7-4577-86E8-C2D69CBBF066}" presName="parTrans" presStyleLbl="sibTrans2D1" presStyleIdx="1" presStyleCnt="8"/>
      <dgm:spPr/>
      <dgm:t>
        <a:bodyPr/>
        <a:lstStyle/>
        <a:p>
          <a:endParaRPr lang="ru-RU"/>
        </a:p>
      </dgm:t>
    </dgm:pt>
    <dgm:pt modelId="{DDC0A3AE-B821-432F-BBCF-52346BD44A51}" type="pres">
      <dgm:prSet presAssocID="{9129597D-B9D7-4577-86E8-C2D69CBBF066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6247038D-5563-4EB8-B985-E1AFFF9907F1}" type="pres">
      <dgm:prSet presAssocID="{B4DAB408-D2D8-42E7-A44E-7D3B6322A45E}" presName="node" presStyleLbl="node1" presStyleIdx="1" presStyleCnt="8" custScaleX="129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0985B-27D5-4AAF-A286-4E2A07876751}" type="pres">
      <dgm:prSet presAssocID="{D08B0966-CC7E-4A75-AAB2-980A6F9B9553}" presName="parTrans" presStyleLbl="sibTrans2D1" presStyleIdx="2" presStyleCnt="8"/>
      <dgm:spPr/>
      <dgm:t>
        <a:bodyPr/>
        <a:lstStyle/>
        <a:p>
          <a:endParaRPr lang="ru-RU"/>
        </a:p>
      </dgm:t>
    </dgm:pt>
    <dgm:pt modelId="{C13D6BC0-F763-4FDF-BB6B-393A8B7A5198}" type="pres">
      <dgm:prSet presAssocID="{D08B0966-CC7E-4A75-AAB2-980A6F9B9553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0D69B79-A3BD-4690-AC49-D9B2B2385BB9}" type="pres">
      <dgm:prSet presAssocID="{8706333A-2E3A-4935-88AD-46E41C5B5D22}" presName="node" presStyleLbl="node1" presStyleIdx="2" presStyleCnt="8" custScaleX="134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BD12C-F8F7-4F84-B25F-B8DE038452D3}" type="pres">
      <dgm:prSet presAssocID="{C055427B-27C5-4FCC-9694-D3BCFBC85384}" presName="parTrans" presStyleLbl="sibTrans2D1" presStyleIdx="3" presStyleCnt="8"/>
      <dgm:spPr/>
      <dgm:t>
        <a:bodyPr/>
        <a:lstStyle/>
        <a:p>
          <a:endParaRPr lang="ru-RU"/>
        </a:p>
      </dgm:t>
    </dgm:pt>
    <dgm:pt modelId="{127F3E49-DB9B-48FF-B772-644D457FA1F2}" type="pres">
      <dgm:prSet presAssocID="{C055427B-27C5-4FCC-9694-D3BCFBC85384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9FE496E5-C47E-4EF1-981D-323D926BE659}" type="pres">
      <dgm:prSet presAssocID="{40B7CC07-3083-4309-98F6-EACE8956190B}" presName="node" presStyleLbl="node1" presStyleIdx="3" presStyleCnt="8" custScaleX="126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AE4FB-74D1-4172-AA1A-DBAB89CAE7D1}" type="pres">
      <dgm:prSet presAssocID="{EE537728-CEFD-42E1-B950-4D124AF67247}" presName="parTrans" presStyleLbl="sibTrans2D1" presStyleIdx="4" presStyleCnt="8"/>
      <dgm:spPr/>
      <dgm:t>
        <a:bodyPr/>
        <a:lstStyle/>
        <a:p>
          <a:endParaRPr lang="ru-RU"/>
        </a:p>
      </dgm:t>
    </dgm:pt>
    <dgm:pt modelId="{8B19C437-F4CC-4C94-ACB6-E2DE0D18E1AA}" type="pres">
      <dgm:prSet presAssocID="{EE537728-CEFD-42E1-B950-4D124AF67247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EDC4D186-F853-4EA4-8380-BFEB1FAEACFD}" type="pres">
      <dgm:prSet presAssocID="{B6585C92-D833-49EA-92E3-5050984282B0}" presName="node" presStyleLbl="node1" presStyleIdx="4" presStyleCnt="8" custScaleX="1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EBA09-78C5-4E7F-8161-DFB75919F77F}" type="pres">
      <dgm:prSet presAssocID="{6487D985-444C-4EB4-BDEB-E8BBB74CAC55}" presName="parTrans" presStyleLbl="sibTrans2D1" presStyleIdx="5" presStyleCnt="8"/>
      <dgm:spPr/>
      <dgm:t>
        <a:bodyPr/>
        <a:lstStyle/>
        <a:p>
          <a:endParaRPr lang="ru-RU"/>
        </a:p>
      </dgm:t>
    </dgm:pt>
    <dgm:pt modelId="{D20D143E-1F1D-4C81-8901-F8434482ECE0}" type="pres">
      <dgm:prSet presAssocID="{6487D985-444C-4EB4-BDEB-E8BBB74CAC55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AF9DA73C-9374-427D-ADE0-6CFB9E2FB53D}" type="pres">
      <dgm:prSet presAssocID="{EE1B6F64-83B4-4031-98A9-01176025BC5D}" presName="node" presStyleLbl="node1" presStyleIdx="5" presStyleCnt="8" custScaleX="127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053EF-22F1-4BD2-AA4F-D5BB0543FFB6}" type="pres">
      <dgm:prSet presAssocID="{FE32D53D-6AD4-4CF8-BD4E-E8397B4D8EA6}" presName="parTrans" presStyleLbl="sibTrans2D1" presStyleIdx="6" presStyleCnt="8"/>
      <dgm:spPr/>
      <dgm:t>
        <a:bodyPr/>
        <a:lstStyle/>
        <a:p>
          <a:endParaRPr lang="ru-RU"/>
        </a:p>
      </dgm:t>
    </dgm:pt>
    <dgm:pt modelId="{C190CCDC-53DE-4D15-B83D-C7D974F0492D}" type="pres">
      <dgm:prSet presAssocID="{FE32D53D-6AD4-4CF8-BD4E-E8397B4D8EA6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6D7DD83-209B-4B85-8CE5-2529EC8B1AE4}" type="pres">
      <dgm:prSet presAssocID="{EC0D4F98-09E0-4F1A-BDEA-ABC653B76C69}" presName="node" presStyleLbl="node1" presStyleIdx="6" presStyleCnt="8" custScaleX="133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9A3DC-6CE4-4015-A84E-A7AF88B595F6}" type="pres">
      <dgm:prSet presAssocID="{A09D7686-59FE-4168-A0B0-221B6326DA28}" presName="parTrans" presStyleLbl="sibTrans2D1" presStyleIdx="7" presStyleCnt="8"/>
      <dgm:spPr/>
      <dgm:t>
        <a:bodyPr/>
        <a:lstStyle/>
        <a:p>
          <a:endParaRPr lang="ru-RU"/>
        </a:p>
      </dgm:t>
    </dgm:pt>
    <dgm:pt modelId="{620F9041-E9D4-4691-B41E-4C9EFA58A0B7}" type="pres">
      <dgm:prSet presAssocID="{A09D7686-59FE-4168-A0B0-221B6326DA28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2225A524-5706-4B30-92BE-A48D2B9F794D}" type="pres">
      <dgm:prSet presAssocID="{9234445A-3402-402F-A506-D86958E682FD}" presName="node" presStyleLbl="node1" presStyleIdx="7" presStyleCnt="8" custScaleX="125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52E87-13D7-4095-A70C-6DBE1EA061AB}" type="presOf" srcId="{EC0D4F98-09E0-4F1A-BDEA-ABC653B76C69}" destId="{B6D7DD83-209B-4B85-8CE5-2529EC8B1AE4}" srcOrd="0" destOrd="0" presId="urn:microsoft.com/office/officeart/2005/8/layout/radial5"/>
    <dgm:cxn modelId="{D170C206-9B87-4C63-9B42-9E18170B22A7}" type="presOf" srcId="{9129597D-B9D7-4577-86E8-C2D69CBBF066}" destId="{DDC0A3AE-B821-432F-BBCF-52346BD44A51}" srcOrd="1" destOrd="0" presId="urn:microsoft.com/office/officeart/2005/8/layout/radial5"/>
    <dgm:cxn modelId="{43B5AD88-0024-4D58-8D23-27D55B935A1B}" type="presOf" srcId="{FE32D53D-6AD4-4CF8-BD4E-E8397B4D8EA6}" destId="{405053EF-22F1-4BD2-AA4F-D5BB0543FFB6}" srcOrd="0" destOrd="0" presId="urn:microsoft.com/office/officeart/2005/8/layout/radial5"/>
    <dgm:cxn modelId="{C1F6F4E7-84E8-4C8D-8AD0-DD4E7E66DFDD}" type="presOf" srcId="{8F16D05F-0CBC-4C53-BC49-EE56C25BDC7D}" destId="{67757F8C-EC9C-42EF-9C70-F7A856FE2CD9}" srcOrd="1" destOrd="0" presId="urn:microsoft.com/office/officeart/2005/8/layout/radial5"/>
    <dgm:cxn modelId="{FEB09A8A-3C22-4080-9E27-9F3319695F05}" type="presOf" srcId="{15C1994D-594A-44CB-855D-D90476B765C6}" destId="{0595DC64-678D-4ABD-AFE2-4C25278E8467}" srcOrd="0" destOrd="0" presId="urn:microsoft.com/office/officeart/2005/8/layout/radial5"/>
    <dgm:cxn modelId="{ED48A90B-C5F5-4432-BCD3-EF9A02995FF8}" type="presOf" srcId="{95361904-2D3D-479A-B281-610DD87E4F61}" destId="{513F59E5-5CCC-4AA3-8F87-773A6C446FC6}" srcOrd="0" destOrd="0" presId="urn:microsoft.com/office/officeart/2005/8/layout/radial5"/>
    <dgm:cxn modelId="{D1F513FD-B808-49A4-A822-C5E402D8E9CF}" srcId="{95361904-2D3D-479A-B281-610DD87E4F61}" destId="{B6585C92-D833-49EA-92E3-5050984282B0}" srcOrd="4" destOrd="0" parTransId="{EE537728-CEFD-42E1-B950-4D124AF67247}" sibTransId="{4DEBE7E8-8EAC-45B4-8B56-8C68B3BBD4B1}"/>
    <dgm:cxn modelId="{DEE68145-86FC-4CF3-9558-DF41EC8C21A6}" srcId="{95361904-2D3D-479A-B281-610DD87E4F61}" destId="{9234445A-3402-402F-A506-D86958E682FD}" srcOrd="7" destOrd="0" parTransId="{A09D7686-59FE-4168-A0B0-221B6326DA28}" sibTransId="{E8544BF7-6642-492C-9DBE-B40FCE355AF8}"/>
    <dgm:cxn modelId="{02A205BE-5CF7-4D13-80DD-A99CAC6EC802}" srcId="{95361904-2D3D-479A-B281-610DD87E4F61}" destId="{40B7CC07-3083-4309-98F6-EACE8956190B}" srcOrd="3" destOrd="0" parTransId="{C055427B-27C5-4FCC-9694-D3BCFBC85384}" sibTransId="{66384103-BB9B-48E2-890D-A001BB9FE3F6}"/>
    <dgm:cxn modelId="{873874A4-6B0B-477A-BEF2-50F1E3CF88F0}" type="presOf" srcId="{6487D985-444C-4EB4-BDEB-E8BBB74CAC55}" destId="{D20D143E-1F1D-4C81-8901-F8434482ECE0}" srcOrd="1" destOrd="0" presId="urn:microsoft.com/office/officeart/2005/8/layout/radial5"/>
    <dgm:cxn modelId="{CB888F90-1A47-4830-B355-547DA9FE2523}" type="presOf" srcId="{9234445A-3402-402F-A506-D86958E682FD}" destId="{2225A524-5706-4B30-92BE-A48D2B9F794D}" srcOrd="0" destOrd="0" presId="urn:microsoft.com/office/officeart/2005/8/layout/radial5"/>
    <dgm:cxn modelId="{CEC137F9-954E-47D2-85FC-4AADD28FDE99}" type="presOf" srcId="{C055427B-27C5-4FCC-9694-D3BCFBC85384}" destId="{127F3E49-DB9B-48FF-B772-644D457FA1F2}" srcOrd="1" destOrd="0" presId="urn:microsoft.com/office/officeart/2005/8/layout/radial5"/>
    <dgm:cxn modelId="{BDFD420F-EB57-46A5-B92E-ECC59A840A62}" type="presOf" srcId="{7D2AE717-8426-45BF-9ABA-3CF795C814BA}" destId="{6824AD4D-DA8D-443E-A63B-C6BC78400413}" srcOrd="0" destOrd="0" presId="urn:microsoft.com/office/officeart/2005/8/layout/radial5"/>
    <dgm:cxn modelId="{335610EB-89EC-4D36-B23E-5916F736E2BD}" type="presOf" srcId="{D08B0966-CC7E-4A75-AAB2-980A6F9B9553}" destId="{C13D6BC0-F763-4FDF-BB6B-393A8B7A5198}" srcOrd="1" destOrd="0" presId="urn:microsoft.com/office/officeart/2005/8/layout/radial5"/>
    <dgm:cxn modelId="{8DC3FD7D-EAB2-4F3C-8B06-394E5C5FA3BA}" type="presOf" srcId="{EE1B6F64-83B4-4031-98A9-01176025BC5D}" destId="{AF9DA73C-9374-427D-ADE0-6CFB9E2FB53D}" srcOrd="0" destOrd="0" presId="urn:microsoft.com/office/officeart/2005/8/layout/radial5"/>
    <dgm:cxn modelId="{14A886CB-D8D7-44A5-AB19-D81549FF59E1}" type="presOf" srcId="{EE537728-CEFD-42E1-B950-4D124AF67247}" destId="{098AE4FB-74D1-4172-AA1A-DBAB89CAE7D1}" srcOrd="0" destOrd="0" presId="urn:microsoft.com/office/officeart/2005/8/layout/radial5"/>
    <dgm:cxn modelId="{A98E3208-CEDF-4F04-8C77-DD5EDD151A1B}" type="presOf" srcId="{8F16D05F-0CBC-4C53-BC49-EE56C25BDC7D}" destId="{3DA2BBD8-6C63-4A0A-8647-FBF61FC01D4E}" srcOrd="0" destOrd="0" presId="urn:microsoft.com/office/officeart/2005/8/layout/radial5"/>
    <dgm:cxn modelId="{4F7068E5-4AF1-4ECD-911C-6101BBCF471F}" type="presOf" srcId="{8706333A-2E3A-4935-88AD-46E41C5B5D22}" destId="{C0D69B79-A3BD-4690-AC49-D9B2B2385BB9}" srcOrd="0" destOrd="0" presId="urn:microsoft.com/office/officeart/2005/8/layout/radial5"/>
    <dgm:cxn modelId="{4D8F1C29-C863-4423-839D-9488738FF4C8}" srcId="{95361904-2D3D-479A-B281-610DD87E4F61}" destId="{B4DAB408-D2D8-42E7-A44E-7D3B6322A45E}" srcOrd="1" destOrd="0" parTransId="{9129597D-B9D7-4577-86E8-C2D69CBBF066}" sibTransId="{7D48E769-8A25-44D5-A131-E1E2116BC158}"/>
    <dgm:cxn modelId="{03CD5F3C-E5E3-44A7-898F-40466E7491AC}" srcId="{95361904-2D3D-479A-B281-610DD87E4F61}" destId="{15C1994D-594A-44CB-855D-D90476B765C6}" srcOrd="0" destOrd="0" parTransId="{8F16D05F-0CBC-4C53-BC49-EE56C25BDC7D}" sibTransId="{87286C57-AB06-4860-A0C1-AC4075ED2DAF}"/>
    <dgm:cxn modelId="{D8DB7DE4-D331-4C28-8288-8ACE1CB4DE27}" srcId="{95361904-2D3D-479A-B281-610DD87E4F61}" destId="{EE1B6F64-83B4-4031-98A9-01176025BC5D}" srcOrd="5" destOrd="0" parTransId="{6487D985-444C-4EB4-BDEB-E8BBB74CAC55}" sibTransId="{2022B17D-0A29-4660-90E5-4370825A1253}"/>
    <dgm:cxn modelId="{4EB6EC16-D7F2-4FF5-A1D3-53EA3DB3A409}" srcId="{7D2AE717-8426-45BF-9ABA-3CF795C814BA}" destId="{95361904-2D3D-479A-B281-610DD87E4F61}" srcOrd="0" destOrd="0" parTransId="{26C7BC69-A5FF-49A9-94AC-7937C519EFCE}" sibTransId="{3C75C2C5-C67C-4847-ACE5-301C6C87002B}"/>
    <dgm:cxn modelId="{1DD223CF-4A14-4188-A444-E74AD894E047}" srcId="{95361904-2D3D-479A-B281-610DD87E4F61}" destId="{8706333A-2E3A-4935-88AD-46E41C5B5D22}" srcOrd="2" destOrd="0" parTransId="{D08B0966-CC7E-4A75-AAB2-980A6F9B9553}" sibTransId="{4A23A4F1-8A99-429D-BF49-676CF88885B6}"/>
    <dgm:cxn modelId="{25FF217C-8003-4C29-AFB9-E353EB044A23}" type="presOf" srcId="{A09D7686-59FE-4168-A0B0-221B6326DA28}" destId="{620F9041-E9D4-4691-B41E-4C9EFA58A0B7}" srcOrd="1" destOrd="0" presId="urn:microsoft.com/office/officeart/2005/8/layout/radial5"/>
    <dgm:cxn modelId="{B5EF3107-F4C5-4D4F-AA00-DF15C98D365E}" type="presOf" srcId="{C055427B-27C5-4FCC-9694-D3BCFBC85384}" destId="{E09BD12C-F8F7-4F84-B25F-B8DE038452D3}" srcOrd="0" destOrd="0" presId="urn:microsoft.com/office/officeart/2005/8/layout/radial5"/>
    <dgm:cxn modelId="{1F7D6C7E-B14A-41C5-A609-4DD99D7D49D2}" type="presOf" srcId="{B6585C92-D833-49EA-92E3-5050984282B0}" destId="{EDC4D186-F853-4EA4-8380-BFEB1FAEACFD}" srcOrd="0" destOrd="0" presId="urn:microsoft.com/office/officeart/2005/8/layout/radial5"/>
    <dgm:cxn modelId="{BA2583D5-3989-4910-92E0-F50CB5580D49}" type="presOf" srcId="{40B7CC07-3083-4309-98F6-EACE8956190B}" destId="{9FE496E5-C47E-4EF1-981D-323D926BE659}" srcOrd="0" destOrd="0" presId="urn:microsoft.com/office/officeart/2005/8/layout/radial5"/>
    <dgm:cxn modelId="{F599B192-A76E-48A3-925F-7A559DE9946C}" type="presOf" srcId="{A09D7686-59FE-4168-A0B0-221B6326DA28}" destId="{37B9A3DC-6CE4-4015-A84E-A7AF88B595F6}" srcOrd="0" destOrd="0" presId="urn:microsoft.com/office/officeart/2005/8/layout/radial5"/>
    <dgm:cxn modelId="{39A226F6-8BC2-43C1-B987-CC8877056F21}" type="presOf" srcId="{9129597D-B9D7-4577-86E8-C2D69CBBF066}" destId="{1238FF17-79D4-4D14-A53D-50C6DE588D6D}" srcOrd="0" destOrd="0" presId="urn:microsoft.com/office/officeart/2005/8/layout/radial5"/>
    <dgm:cxn modelId="{5F194A1D-042D-448F-B05B-51B54E352E04}" type="presOf" srcId="{EE537728-CEFD-42E1-B950-4D124AF67247}" destId="{8B19C437-F4CC-4C94-ACB6-E2DE0D18E1AA}" srcOrd="1" destOrd="0" presId="urn:microsoft.com/office/officeart/2005/8/layout/radial5"/>
    <dgm:cxn modelId="{029FD6D5-B907-4D75-AE59-8BA9B72295E4}" srcId="{95361904-2D3D-479A-B281-610DD87E4F61}" destId="{EC0D4F98-09E0-4F1A-BDEA-ABC653B76C69}" srcOrd="6" destOrd="0" parTransId="{FE32D53D-6AD4-4CF8-BD4E-E8397B4D8EA6}" sibTransId="{AC432B4A-78CD-4694-993D-4AE61DB360E4}"/>
    <dgm:cxn modelId="{6B2DF55B-6A9A-4850-8559-12D5E482E559}" type="presOf" srcId="{B4DAB408-D2D8-42E7-A44E-7D3B6322A45E}" destId="{6247038D-5563-4EB8-B985-E1AFFF9907F1}" srcOrd="0" destOrd="0" presId="urn:microsoft.com/office/officeart/2005/8/layout/radial5"/>
    <dgm:cxn modelId="{9BB61A41-86A6-401A-BF02-289050AC403D}" type="presOf" srcId="{6487D985-444C-4EB4-BDEB-E8BBB74CAC55}" destId="{998EBA09-78C5-4E7F-8161-DFB75919F77F}" srcOrd="0" destOrd="0" presId="urn:microsoft.com/office/officeart/2005/8/layout/radial5"/>
    <dgm:cxn modelId="{ED8BFA4E-21CC-400F-B608-8B79B810888F}" type="presOf" srcId="{FE32D53D-6AD4-4CF8-BD4E-E8397B4D8EA6}" destId="{C190CCDC-53DE-4D15-B83D-C7D974F0492D}" srcOrd="1" destOrd="0" presId="urn:microsoft.com/office/officeart/2005/8/layout/radial5"/>
    <dgm:cxn modelId="{2E2A8594-0244-4E05-A5B1-FACE6EABA5D6}" type="presOf" srcId="{D08B0966-CC7E-4A75-AAB2-980A6F9B9553}" destId="{A6D0985B-27D5-4AAF-A286-4E2A07876751}" srcOrd="0" destOrd="0" presId="urn:microsoft.com/office/officeart/2005/8/layout/radial5"/>
    <dgm:cxn modelId="{D31735BD-0CE3-4497-84CF-4FB20B56C4E3}" type="presParOf" srcId="{6824AD4D-DA8D-443E-A63B-C6BC78400413}" destId="{513F59E5-5CCC-4AA3-8F87-773A6C446FC6}" srcOrd="0" destOrd="0" presId="urn:microsoft.com/office/officeart/2005/8/layout/radial5"/>
    <dgm:cxn modelId="{026C7D89-02C8-4032-BBC4-E75CBF841000}" type="presParOf" srcId="{6824AD4D-DA8D-443E-A63B-C6BC78400413}" destId="{3DA2BBD8-6C63-4A0A-8647-FBF61FC01D4E}" srcOrd="1" destOrd="0" presId="urn:microsoft.com/office/officeart/2005/8/layout/radial5"/>
    <dgm:cxn modelId="{E60DF2BD-7984-4AA9-96C8-ED6CF82B76BF}" type="presParOf" srcId="{3DA2BBD8-6C63-4A0A-8647-FBF61FC01D4E}" destId="{67757F8C-EC9C-42EF-9C70-F7A856FE2CD9}" srcOrd="0" destOrd="0" presId="urn:microsoft.com/office/officeart/2005/8/layout/radial5"/>
    <dgm:cxn modelId="{E84D7BB5-8FE4-4E3A-879D-58242DEF9E1D}" type="presParOf" srcId="{6824AD4D-DA8D-443E-A63B-C6BC78400413}" destId="{0595DC64-678D-4ABD-AFE2-4C25278E8467}" srcOrd="2" destOrd="0" presId="urn:microsoft.com/office/officeart/2005/8/layout/radial5"/>
    <dgm:cxn modelId="{5F8CFC1D-ECBF-4BA0-8D15-64DCA0BFB66F}" type="presParOf" srcId="{6824AD4D-DA8D-443E-A63B-C6BC78400413}" destId="{1238FF17-79D4-4D14-A53D-50C6DE588D6D}" srcOrd="3" destOrd="0" presId="urn:microsoft.com/office/officeart/2005/8/layout/radial5"/>
    <dgm:cxn modelId="{38C4F7E2-30D4-4C2D-8D8C-36003AB066D1}" type="presParOf" srcId="{1238FF17-79D4-4D14-A53D-50C6DE588D6D}" destId="{DDC0A3AE-B821-432F-BBCF-52346BD44A51}" srcOrd="0" destOrd="0" presId="urn:microsoft.com/office/officeart/2005/8/layout/radial5"/>
    <dgm:cxn modelId="{9279E901-9066-4468-A42F-EBBA942B18CA}" type="presParOf" srcId="{6824AD4D-DA8D-443E-A63B-C6BC78400413}" destId="{6247038D-5563-4EB8-B985-E1AFFF9907F1}" srcOrd="4" destOrd="0" presId="urn:microsoft.com/office/officeart/2005/8/layout/radial5"/>
    <dgm:cxn modelId="{A2F22E6B-616E-434A-8208-5362E75249A3}" type="presParOf" srcId="{6824AD4D-DA8D-443E-A63B-C6BC78400413}" destId="{A6D0985B-27D5-4AAF-A286-4E2A07876751}" srcOrd="5" destOrd="0" presId="urn:microsoft.com/office/officeart/2005/8/layout/radial5"/>
    <dgm:cxn modelId="{B6CF224E-DB81-4CDC-A9BF-2364CB6DE73E}" type="presParOf" srcId="{A6D0985B-27D5-4AAF-A286-4E2A07876751}" destId="{C13D6BC0-F763-4FDF-BB6B-393A8B7A5198}" srcOrd="0" destOrd="0" presId="urn:microsoft.com/office/officeart/2005/8/layout/radial5"/>
    <dgm:cxn modelId="{D07C4040-DFDE-4C4C-92E9-5442D92B1A46}" type="presParOf" srcId="{6824AD4D-DA8D-443E-A63B-C6BC78400413}" destId="{C0D69B79-A3BD-4690-AC49-D9B2B2385BB9}" srcOrd="6" destOrd="0" presId="urn:microsoft.com/office/officeart/2005/8/layout/radial5"/>
    <dgm:cxn modelId="{E6271379-9479-4509-A3C4-2137990E3419}" type="presParOf" srcId="{6824AD4D-DA8D-443E-A63B-C6BC78400413}" destId="{E09BD12C-F8F7-4F84-B25F-B8DE038452D3}" srcOrd="7" destOrd="0" presId="urn:microsoft.com/office/officeart/2005/8/layout/radial5"/>
    <dgm:cxn modelId="{9CEC7461-611C-4B40-BBB3-9EE1CD357670}" type="presParOf" srcId="{E09BD12C-F8F7-4F84-B25F-B8DE038452D3}" destId="{127F3E49-DB9B-48FF-B772-644D457FA1F2}" srcOrd="0" destOrd="0" presId="urn:microsoft.com/office/officeart/2005/8/layout/radial5"/>
    <dgm:cxn modelId="{D48E86AF-F235-4083-ACFB-1AEED71EA09E}" type="presParOf" srcId="{6824AD4D-DA8D-443E-A63B-C6BC78400413}" destId="{9FE496E5-C47E-4EF1-981D-323D926BE659}" srcOrd="8" destOrd="0" presId="urn:microsoft.com/office/officeart/2005/8/layout/radial5"/>
    <dgm:cxn modelId="{3DB6108C-C0BE-4B0C-B33E-2277071CD03A}" type="presParOf" srcId="{6824AD4D-DA8D-443E-A63B-C6BC78400413}" destId="{098AE4FB-74D1-4172-AA1A-DBAB89CAE7D1}" srcOrd="9" destOrd="0" presId="urn:microsoft.com/office/officeart/2005/8/layout/radial5"/>
    <dgm:cxn modelId="{413BC01C-19DA-45CD-9E33-EF8672EF98D3}" type="presParOf" srcId="{098AE4FB-74D1-4172-AA1A-DBAB89CAE7D1}" destId="{8B19C437-F4CC-4C94-ACB6-E2DE0D18E1AA}" srcOrd="0" destOrd="0" presId="urn:microsoft.com/office/officeart/2005/8/layout/radial5"/>
    <dgm:cxn modelId="{1BA6FD07-5722-4067-8F1B-7698B1173C46}" type="presParOf" srcId="{6824AD4D-DA8D-443E-A63B-C6BC78400413}" destId="{EDC4D186-F853-4EA4-8380-BFEB1FAEACFD}" srcOrd="10" destOrd="0" presId="urn:microsoft.com/office/officeart/2005/8/layout/radial5"/>
    <dgm:cxn modelId="{345FCEDE-11BF-40DC-B6C3-C47CBF861596}" type="presParOf" srcId="{6824AD4D-DA8D-443E-A63B-C6BC78400413}" destId="{998EBA09-78C5-4E7F-8161-DFB75919F77F}" srcOrd="11" destOrd="0" presId="urn:microsoft.com/office/officeart/2005/8/layout/radial5"/>
    <dgm:cxn modelId="{EB17498F-79C1-4F1B-8DFF-FAD5A2DD3EE3}" type="presParOf" srcId="{998EBA09-78C5-4E7F-8161-DFB75919F77F}" destId="{D20D143E-1F1D-4C81-8901-F8434482ECE0}" srcOrd="0" destOrd="0" presId="urn:microsoft.com/office/officeart/2005/8/layout/radial5"/>
    <dgm:cxn modelId="{D527508D-CC8F-421E-BC98-B866D2F12299}" type="presParOf" srcId="{6824AD4D-DA8D-443E-A63B-C6BC78400413}" destId="{AF9DA73C-9374-427D-ADE0-6CFB9E2FB53D}" srcOrd="12" destOrd="0" presId="urn:microsoft.com/office/officeart/2005/8/layout/radial5"/>
    <dgm:cxn modelId="{C9C87AEE-B30D-4FA6-9EA2-6C7005AB98B7}" type="presParOf" srcId="{6824AD4D-DA8D-443E-A63B-C6BC78400413}" destId="{405053EF-22F1-4BD2-AA4F-D5BB0543FFB6}" srcOrd="13" destOrd="0" presId="urn:microsoft.com/office/officeart/2005/8/layout/radial5"/>
    <dgm:cxn modelId="{63B4B321-FC5E-4C8A-932A-E84F9E620BD5}" type="presParOf" srcId="{405053EF-22F1-4BD2-AA4F-D5BB0543FFB6}" destId="{C190CCDC-53DE-4D15-B83D-C7D974F0492D}" srcOrd="0" destOrd="0" presId="urn:microsoft.com/office/officeart/2005/8/layout/radial5"/>
    <dgm:cxn modelId="{FB264B00-E63F-4EF7-8DCE-2DF735FD9367}" type="presParOf" srcId="{6824AD4D-DA8D-443E-A63B-C6BC78400413}" destId="{B6D7DD83-209B-4B85-8CE5-2529EC8B1AE4}" srcOrd="14" destOrd="0" presId="urn:microsoft.com/office/officeart/2005/8/layout/radial5"/>
    <dgm:cxn modelId="{3A220F76-3908-4CA5-932A-C4C17EC64CF9}" type="presParOf" srcId="{6824AD4D-DA8D-443E-A63B-C6BC78400413}" destId="{37B9A3DC-6CE4-4015-A84E-A7AF88B595F6}" srcOrd="15" destOrd="0" presId="urn:microsoft.com/office/officeart/2005/8/layout/radial5"/>
    <dgm:cxn modelId="{40F9E5E4-562E-4CCD-9AE7-265290C2C30E}" type="presParOf" srcId="{37B9A3DC-6CE4-4015-A84E-A7AF88B595F6}" destId="{620F9041-E9D4-4691-B41E-4C9EFA58A0B7}" srcOrd="0" destOrd="0" presId="urn:microsoft.com/office/officeart/2005/8/layout/radial5"/>
    <dgm:cxn modelId="{7A83B750-9E10-4963-89C4-86BB5297F2EC}" type="presParOf" srcId="{6824AD4D-DA8D-443E-A63B-C6BC78400413}" destId="{2225A524-5706-4B30-92BE-A48D2B9F794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F59E5-5CCC-4AA3-8F87-773A6C446FC6}">
      <dsp:nvSpPr>
        <dsp:cNvPr id="0" name=""/>
        <dsp:cNvSpPr/>
      </dsp:nvSpPr>
      <dsp:spPr>
        <a:xfrm>
          <a:off x="3780286" y="2536707"/>
          <a:ext cx="1621298" cy="1621298"/>
        </a:xfrm>
        <a:prstGeom prst="ellipse">
          <a:avLst/>
        </a:prstGeom>
        <a:gradFill flip="none" rotWithShape="1">
          <a:gsLst>
            <a:gs pos="0">
              <a:srgbClr val="9BBB59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>
              <a:ln>
                <a:noFill/>
              </a:ln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РУП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>
              <a:ln>
                <a:noFill/>
              </a:ln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«Бел НИЦ «Экология»</a:t>
          </a:r>
          <a:endParaRPr lang="ru-RU" sz="1700" i="0" kern="1200">
            <a:ln>
              <a:noFill/>
            </a:ln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017720" y="2774141"/>
        <a:ext cx="1146430" cy="1146430"/>
      </dsp:txXfrm>
    </dsp:sp>
    <dsp:sp modelId="{3DA2BBD8-6C63-4A0A-8647-FBF61FC01D4E}">
      <dsp:nvSpPr>
        <dsp:cNvPr id="0" name=""/>
        <dsp:cNvSpPr/>
      </dsp:nvSpPr>
      <dsp:spPr>
        <a:xfrm rot="16168559">
          <a:off x="4320270" y="1778004"/>
          <a:ext cx="517834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398655" y="1969632"/>
        <a:ext cx="362484" cy="341867"/>
      </dsp:txXfrm>
    </dsp:sp>
    <dsp:sp modelId="{0595DC64-678D-4ABD-AFE2-4C25278E8467}">
      <dsp:nvSpPr>
        <dsp:cNvPr id="0" name=""/>
        <dsp:cNvSpPr/>
      </dsp:nvSpPr>
      <dsp:spPr>
        <a:xfrm>
          <a:off x="3681868" y="51519"/>
          <a:ext cx="1771639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документации в области охраны атмосферного воздуха</a:t>
          </a:r>
        </a:p>
      </dsp:txBody>
      <dsp:txXfrm>
        <a:off x="3941319" y="272396"/>
        <a:ext cx="1252737" cy="1066486"/>
      </dsp:txXfrm>
    </dsp:sp>
    <dsp:sp modelId="{1238FF17-79D4-4D14-A53D-50C6DE588D6D}">
      <dsp:nvSpPr>
        <dsp:cNvPr id="0" name=""/>
        <dsp:cNvSpPr/>
      </dsp:nvSpPr>
      <dsp:spPr>
        <a:xfrm rot="18900000">
          <a:off x="5235146" y="2176890"/>
          <a:ext cx="482732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40049"/>
                <a:satOff val="-858"/>
                <a:lumOff val="440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40049"/>
                <a:satOff val="-858"/>
                <a:lumOff val="440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40049"/>
                <a:satOff val="-858"/>
                <a:lumOff val="440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256354" y="2342048"/>
        <a:ext cx="337912" cy="341867"/>
      </dsp:txXfrm>
    </dsp:sp>
    <dsp:sp modelId="{6247038D-5563-4EB8-B985-E1AFFF9907F1}">
      <dsp:nvSpPr>
        <dsp:cNvPr id="0" name=""/>
        <dsp:cNvSpPr/>
      </dsp:nvSpPr>
      <dsp:spPr>
        <a:xfrm>
          <a:off x="5427851" y="778913"/>
          <a:ext cx="1954815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5714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5714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5714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документации по обращению с отходами</a:t>
          </a:r>
        </a:p>
      </dsp:txBody>
      <dsp:txXfrm>
        <a:off x="5714127" y="999790"/>
        <a:ext cx="1382263" cy="1066486"/>
      </dsp:txXfrm>
    </dsp:sp>
    <dsp:sp modelId="{A6D0985B-27D5-4AAF-A286-4E2A07876751}">
      <dsp:nvSpPr>
        <dsp:cNvPr id="0" name=""/>
        <dsp:cNvSpPr/>
      </dsp:nvSpPr>
      <dsp:spPr>
        <a:xfrm>
          <a:off x="5564798" y="3062467"/>
          <a:ext cx="393196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80097"/>
                <a:satOff val="-1716"/>
                <a:lumOff val="8803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80097"/>
                <a:satOff val="-1716"/>
                <a:lumOff val="8803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80097"/>
                <a:satOff val="-1716"/>
                <a:lumOff val="880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564798" y="3176423"/>
        <a:ext cx="275237" cy="341867"/>
      </dsp:txXfrm>
    </dsp:sp>
    <dsp:sp modelId="{C0D69B79-A3BD-4690-AC49-D9B2B2385BB9}">
      <dsp:nvSpPr>
        <dsp:cNvPr id="0" name=""/>
        <dsp:cNvSpPr/>
      </dsp:nvSpPr>
      <dsp:spPr>
        <a:xfrm>
          <a:off x="6143464" y="2593236"/>
          <a:ext cx="2026623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11429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11429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11429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Обеспечение выполнения обязательств Республики Беларусь по природоохранным международным конвенциям и соглашениям</a:t>
          </a:r>
        </a:p>
      </dsp:txBody>
      <dsp:txXfrm>
        <a:off x="6440256" y="2814113"/>
        <a:ext cx="1433039" cy="1066486"/>
      </dsp:txXfrm>
    </dsp:sp>
    <dsp:sp modelId="{E09BD12C-F8F7-4F84-B25F-B8DE038452D3}">
      <dsp:nvSpPr>
        <dsp:cNvPr id="0" name=""/>
        <dsp:cNvSpPr/>
      </dsp:nvSpPr>
      <dsp:spPr>
        <a:xfrm rot="2700000">
          <a:off x="5235743" y="3950670"/>
          <a:ext cx="486792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120146"/>
                <a:satOff val="-2574"/>
                <a:lumOff val="13205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20146"/>
                <a:satOff val="-2574"/>
                <a:lumOff val="13205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20146"/>
                <a:satOff val="-2574"/>
                <a:lumOff val="1320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257130" y="4012994"/>
        <a:ext cx="340754" cy="341867"/>
      </dsp:txXfrm>
    </dsp:sp>
    <dsp:sp modelId="{9FE496E5-C47E-4EF1-981D-323D926BE659}">
      <dsp:nvSpPr>
        <dsp:cNvPr id="0" name=""/>
        <dsp:cNvSpPr/>
      </dsp:nvSpPr>
      <dsp:spPr>
        <a:xfrm>
          <a:off x="5451085" y="4407559"/>
          <a:ext cx="1908346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17143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17143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17143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Научные и прикладные исследования</a:t>
          </a:r>
        </a:p>
      </dsp:txBody>
      <dsp:txXfrm>
        <a:off x="5730556" y="4628436"/>
        <a:ext cx="1349404" cy="1066486"/>
      </dsp:txXfrm>
    </dsp:sp>
    <dsp:sp modelId="{098AE4FB-74D1-4172-AA1A-DBAB89CAE7D1}">
      <dsp:nvSpPr>
        <dsp:cNvPr id="0" name=""/>
        <dsp:cNvSpPr/>
      </dsp:nvSpPr>
      <dsp:spPr>
        <a:xfrm rot="5400000">
          <a:off x="4325652" y="4358635"/>
          <a:ext cx="530567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160194"/>
                <a:satOff val="-3433"/>
                <a:lumOff val="17607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60194"/>
                <a:satOff val="-3433"/>
                <a:lumOff val="17607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60194"/>
                <a:satOff val="-3433"/>
                <a:lumOff val="1760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05237" y="4393006"/>
        <a:ext cx="371397" cy="341867"/>
      </dsp:txXfrm>
    </dsp:sp>
    <dsp:sp modelId="{EDC4D186-F853-4EA4-8380-BFEB1FAEACFD}">
      <dsp:nvSpPr>
        <dsp:cNvPr id="0" name=""/>
        <dsp:cNvSpPr/>
      </dsp:nvSpPr>
      <dsp:spPr>
        <a:xfrm>
          <a:off x="3643157" y="5159076"/>
          <a:ext cx="1895556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22857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22857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22857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экологических паспортов предприятий</a:t>
          </a:r>
        </a:p>
      </dsp:txBody>
      <dsp:txXfrm>
        <a:off x="3920755" y="5379953"/>
        <a:ext cx="1340360" cy="1066486"/>
      </dsp:txXfrm>
    </dsp:sp>
    <dsp:sp modelId="{998EBA09-78C5-4E7F-8161-DFB75919F77F}">
      <dsp:nvSpPr>
        <dsp:cNvPr id="0" name=""/>
        <dsp:cNvSpPr/>
      </dsp:nvSpPr>
      <dsp:spPr>
        <a:xfrm rot="8100000">
          <a:off x="3461328" y="3949547"/>
          <a:ext cx="485055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200243"/>
                <a:satOff val="-4291"/>
                <a:lumOff val="22009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00243"/>
                <a:satOff val="-4291"/>
                <a:lumOff val="22009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00243"/>
                <a:satOff val="-4291"/>
                <a:lumOff val="2200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585534" y="4012055"/>
        <a:ext cx="339539" cy="341867"/>
      </dsp:txXfrm>
    </dsp:sp>
    <dsp:sp modelId="{AF9DA73C-9374-427D-ADE0-6CFB9E2FB53D}">
      <dsp:nvSpPr>
        <dsp:cNvPr id="0" name=""/>
        <dsp:cNvSpPr/>
      </dsp:nvSpPr>
      <dsp:spPr>
        <a:xfrm>
          <a:off x="1812628" y="4407559"/>
          <a:ext cx="1927969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28571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28571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28571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Организация системы локального мониторинга на предприятиях</a:t>
          </a:r>
        </a:p>
      </dsp:txBody>
      <dsp:txXfrm>
        <a:off x="2094973" y="4628436"/>
        <a:ext cx="1363279" cy="1066486"/>
      </dsp:txXfrm>
    </dsp:sp>
    <dsp:sp modelId="{405053EF-22F1-4BD2-AA4F-D5BB0543FFB6}">
      <dsp:nvSpPr>
        <dsp:cNvPr id="0" name=""/>
        <dsp:cNvSpPr/>
      </dsp:nvSpPr>
      <dsp:spPr>
        <a:xfrm rot="10800000">
          <a:off x="3219624" y="3062467"/>
          <a:ext cx="396201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240291"/>
                <a:satOff val="-5149"/>
                <a:lumOff val="2641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40291"/>
                <a:satOff val="-5149"/>
                <a:lumOff val="2641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40291"/>
                <a:satOff val="-5149"/>
                <a:lumOff val="2641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338484" y="3176423"/>
        <a:ext cx="277341" cy="341867"/>
      </dsp:txXfrm>
    </dsp:sp>
    <dsp:sp modelId="{B6D7DD83-209B-4B85-8CE5-2529EC8B1AE4}">
      <dsp:nvSpPr>
        <dsp:cNvPr id="0" name=""/>
        <dsp:cNvSpPr/>
      </dsp:nvSpPr>
      <dsp:spPr>
        <a:xfrm>
          <a:off x="1017455" y="2593236"/>
          <a:ext cx="2015281" cy="1508240"/>
        </a:xfrm>
        <a:prstGeom prst="ellipse">
          <a:avLst/>
        </a:prstGeom>
        <a:gradFill rotWithShape="0">
          <a:gsLst>
            <a:gs pos="0">
              <a:srgbClr val="9BBB59">
                <a:alpha val="90000"/>
                <a:hueOff val="0"/>
                <a:satOff val="0"/>
                <a:lumOff val="0"/>
                <a:alphaOff val="-34286"/>
                <a:shade val="51000"/>
                <a:satMod val="130000"/>
              </a:srgbClr>
            </a:gs>
            <a:gs pos="80000">
              <a:srgbClr val="9BBB59">
                <a:alpha val="90000"/>
                <a:hueOff val="0"/>
                <a:satOff val="0"/>
                <a:lumOff val="0"/>
                <a:alphaOff val="-34286"/>
                <a:shade val="93000"/>
                <a:satMod val="130000"/>
              </a:srgbClr>
            </a:gs>
            <a:gs pos="100000">
              <a:srgbClr val="9BBB59">
                <a:alpha val="90000"/>
                <a:hueOff val="0"/>
                <a:satOff val="0"/>
                <a:lumOff val="0"/>
                <a:alphaOff val="-34286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Оценка воздействий на окружающую среду</a:t>
          </a:r>
        </a:p>
      </dsp:txBody>
      <dsp:txXfrm>
        <a:off x="1312586" y="2814113"/>
        <a:ext cx="1425019" cy="1066486"/>
      </dsp:txXfrm>
    </dsp:sp>
    <dsp:sp modelId="{37B9A3DC-6CE4-4015-A84E-A7AF88B595F6}">
      <dsp:nvSpPr>
        <dsp:cNvPr id="0" name=""/>
        <dsp:cNvSpPr/>
      </dsp:nvSpPr>
      <dsp:spPr>
        <a:xfrm rot="13500000">
          <a:off x="3458165" y="2173603"/>
          <a:ext cx="487812" cy="5697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583077" y="2339299"/>
        <a:ext cx="341468" cy="341867"/>
      </dsp:txXfrm>
    </dsp:sp>
    <dsp:sp modelId="{2225A524-5706-4B30-92BE-A48D2B9F794D}">
      <dsp:nvSpPr>
        <dsp:cNvPr id="0" name=""/>
        <dsp:cNvSpPr/>
      </dsp:nvSpPr>
      <dsp:spPr>
        <a:xfrm>
          <a:off x="1828118" y="778913"/>
          <a:ext cx="1896989" cy="1508240"/>
        </a:xfrm>
        <a:prstGeom prst="ellipse">
          <a:avLst/>
        </a:prstGeom>
        <a:gradFill flip="none" rotWithShape="1">
          <a:gsLst>
            <a:gs pos="0">
              <a:srgbClr val="9BBB59">
                <a:alpha val="53000"/>
              </a:srgbClr>
            </a:gs>
            <a:gs pos="59000">
              <a:srgbClr val="9BBB59">
                <a:lumMod val="75000"/>
              </a:srgbClr>
            </a:gs>
            <a:gs pos="97000">
              <a:srgbClr val="9BBB59">
                <a:lumMod val="70000"/>
              </a:srgbClr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Экологическая сертификация и аудит</a:t>
          </a:r>
        </a:p>
      </dsp:txBody>
      <dsp:txXfrm>
        <a:off x="2105926" y="999790"/>
        <a:ext cx="1341373" cy="1066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0.78963</cdr:x>
      <cdr:y>0.88971</cdr:y>
    </cdr:from>
    <cdr:to>
      <cdr:x>0.79396</cdr:x>
      <cdr:y>0.92517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8491511" y="5514303"/>
          <a:ext cx="46543" cy="21974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0.47653</cdr:x>
      <cdr:y>0.90212</cdr:y>
    </cdr:from>
    <cdr:to>
      <cdr:x>0.5155</cdr:x>
      <cdr:y>0.95851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124451" y="5591175"/>
          <a:ext cx="419100" cy="349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be-BY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DBAFD-C6B3-4317-83F0-7FCFF8BFFE90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548A5-7458-4EE5-B8BC-41E83CC99586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9683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548A5-7458-4EE5-B8BC-41E83CC99586}" type="slidenum">
              <a:rPr lang="be-BY" smtClean="0"/>
              <a:t>7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9444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548A5-7458-4EE5-B8BC-41E83CC99586}" type="slidenum">
              <a:rPr lang="be-BY" smtClean="0"/>
              <a:t>8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6271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548A5-7458-4EE5-B8BC-41E83CC99586}" type="slidenum">
              <a:rPr lang="be-BY" smtClean="0"/>
              <a:t>13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9551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02839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9831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4386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641886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42558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1471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81775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4159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52720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91066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0309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968708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69893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8541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05865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34571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35620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756149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895594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0575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802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9886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3736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9990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480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91111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6530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6944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CCFF71-3EC0-4AB3-80C4-30D6F3E9AB38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12D105-0198-4976-B785-589D1BDC0A5B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877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F926-934E-4271-B045-F559B14274CF}" type="datetimeFigureOut">
              <a:rPr lang="be-BY" smtClean="0"/>
              <a:t>16.11.2020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648C0-DEAF-47D1-A80D-8FCFEBC1FB79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4652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www.ipps.by:9084/apex/f?p=101:1:2909509682073814::N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elflora.by/" TargetMode="External"/><Relationship Id="rId5" Type="http://schemas.openxmlformats.org/officeDocument/2006/relationships/hyperlink" Target="http://belfauna.by/" TargetMode="Externa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1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4026" y="673752"/>
            <a:ext cx="10591800" cy="261619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РУП «БЕЛ НИЦ «ЭКОЛОГИЯ»</a:t>
            </a:r>
            <a:endParaRPr lang="be-BY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5808" y="219808"/>
            <a:ext cx="9231923" cy="138853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Министерство природных ресурсов и охраны окружающей среды </a:t>
            </a:r>
          </a:p>
          <a:p>
            <a:pPr algn="ctr"/>
            <a:r>
              <a:rPr lang="ru-RU" dirty="0" smtClean="0"/>
              <a:t>Республики Беларусь</a:t>
            </a:r>
          </a:p>
          <a:p>
            <a:pPr algn="ctr"/>
            <a:r>
              <a:rPr lang="ru-RU" sz="2400" b="1" dirty="0" smtClean="0"/>
              <a:t>Республиканское научно-исследовательское унитарное предприятие </a:t>
            </a:r>
          </a:p>
          <a:p>
            <a:pPr algn="ctr"/>
            <a:r>
              <a:rPr lang="ru-RU" sz="2400" b="1" dirty="0" smtClean="0"/>
              <a:t>«Бел НИЦ «Экология»</a:t>
            </a:r>
            <a:endParaRPr lang="be-BY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25" y="3520646"/>
            <a:ext cx="3092300" cy="29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217714"/>
            <a:ext cx="10018713" cy="2155372"/>
          </a:xfrm>
        </p:spPr>
        <p:txBody>
          <a:bodyPr>
            <a:normAutofit fontScale="90000"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700" b="1" kern="1400" dirty="0" smtClean="0">
                <a:ln>
                  <a:noFill/>
                </a:ln>
                <a:solidFill>
                  <a:srgbClr val="3D5740"/>
                </a:solidFill>
                <a:latin typeface="Times New Roman" panose="02020603050405020304" pitchFamily="18" charset="0"/>
              </a:rPr>
              <a:t>Отдел </a:t>
            </a:r>
            <a:r>
              <a:rPr lang="ru-RU" sz="2700" b="1" kern="1400" dirty="0">
                <a:ln>
                  <a:noFill/>
                </a:ln>
                <a:solidFill>
                  <a:srgbClr val="3D5740"/>
                </a:solidFill>
                <a:latin typeface="Times New Roman" panose="02020603050405020304" pitchFamily="18" charset="0"/>
              </a:rPr>
              <a:t>международного научного сотрудничества предлагает следующие услуги:</a:t>
            </a:r>
            <a:r>
              <a:rPr lang="ru-RU" kern="1400" dirty="0">
                <a:ln>
                  <a:noFill/>
                </a:ln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kern="1400" dirty="0">
                <a:ln>
                  <a:noFill/>
                </a:ln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kern="1400" dirty="0">
                <a:ln>
                  <a:noFill/>
                </a:ln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br>
              <a:rPr lang="ru-RU" kern="1400" dirty="0">
                <a:ln>
                  <a:noFill/>
                </a:ln>
                <a:solidFill>
                  <a:srgbClr val="000000"/>
                </a:solidFill>
                <a:latin typeface="Tahoma" panose="020B0604030504040204" pitchFamily="34" charset="0"/>
              </a:rPr>
            </a:br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741713"/>
            <a:ext cx="10533519" cy="4822373"/>
          </a:xfrm>
        </p:spPr>
        <p:txBody>
          <a:bodyPr>
            <a:normAutofit fontScale="92500" lnSpcReduction="10000"/>
          </a:bodyPr>
          <a:lstStyle/>
          <a:p>
            <a:r>
              <a:rPr lang="ru-RU" sz="1900" b="1" dirty="0"/>
              <a:t>Организация</a:t>
            </a:r>
            <a:r>
              <a:rPr lang="ru-RU" sz="1900" dirty="0"/>
              <a:t> международных семинаров и тренингов;</a:t>
            </a:r>
          </a:p>
          <a:p>
            <a:pPr marL="228600" indent="-228600" algn="just">
              <a:lnSpc>
                <a:spcPct val="110000"/>
              </a:lnSpc>
              <a:spcBef>
                <a:spcPts val="0"/>
              </a:spcBef>
            </a:pPr>
            <a:r>
              <a:rPr lang="ru-RU" sz="1900" b="1" kern="1400" dirty="0" smtClean="0">
                <a:solidFill>
                  <a:srgbClr val="000000"/>
                </a:solidFill>
              </a:rPr>
              <a:t>Расчет </a:t>
            </a:r>
            <a:r>
              <a:rPr lang="ru-RU" sz="1900" kern="1400" dirty="0" smtClean="0">
                <a:solidFill>
                  <a:srgbClr val="000000"/>
                </a:solidFill>
              </a:rPr>
              <a:t>выбросов (поглощения) </a:t>
            </a:r>
            <a:r>
              <a:rPr lang="ru-RU" sz="1900" kern="1400" dirty="0">
                <a:solidFill>
                  <a:srgbClr val="000000"/>
                </a:solidFill>
              </a:rPr>
              <a:t>парниковых газов от </a:t>
            </a:r>
            <a:r>
              <a:rPr lang="ru-RU" sz="1900" kern="1400" dirty="0" smtClean="0">
                <a:solidFill>
                  <a:srgbClr val="000000"/>
                </a:solidFill>
              </a:rPr>
              <a:t>основных секторов экономики технологического </a:t>
            </a:r>
            <a:r>
              <a:rPr lang="ru-RU" sz="1900" kern="1400" dirty="0">
                <a:solidFill>
                  <a:srgbClr val="000000"/>
                </a:solidFill>
              </a:rPr>
              <a:t>процесса предприятия за определенный временной промежуток с разбивкой источников на основные компоненты инвентаризации выбросов и/или поглощения парниковых газов:</a:t>
            </a: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ru-RU" sz="1900" kern="1400" dirty="0" smtClean="0">
                <a:solidFill>
                  <a:srgbClr val="000000"/>
                </a:solidFill>
              </a:rPr>
              <a:t>-</a:t>
            </a:r>
            <a:r>
              <a:rPr lang="ru-RU" sz="1900" kern="1400" dirty="0">
                <a:solidFill>
                  <a:srgbClr val="000000"/>
                </a:solidFill>
              </a:rPr>
              <a:t> энергетика;</a:t>
            </a: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ru-RU" sz="1900" kern="1400" dirty="0" smtClean="0">
                <a:solidFill>
                  <a:srgbClr val="000000"/>
                </a:solidFill>
              </a:rPr>
              <a:t>- промышленность</a:t>
            </a:r>
            <a:r>
              <a:rPr lang="ru-RU" sz="1900" kern="1400" dirty="0">
                <a:solidFill>
                  <a:srgbClr val="000000"/>
                </a:solidFill>
              </a:rPr>
              <a:t>;</a:t>
            </a: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ru-RU" sz="1900" kern="1400" dirty="0">
                <a:solidFill>
                  <a:srgbClr val="000000"/>
                </a:solidFill>
              </a:rPr>
              <a:t> </a:t>
            </a:r>
            <a:r>
              <a:rPr lang="ru-RU" sz="1900" kern="1400" dirty="0" smtClean="0">
                <a:solidFill>
                  <a:srgbClr val="000000"/>
                </a:solidFill>
              </a:rPr>
              <a:t>- сельское </a:t>
            </a:r>
            <a:r>
              <a:rPr lang="ru-RU" sz="1900" kern="1400" dirty="0">
                <a:solidFill>
                  <a:srgbClr val="000000"/>
                </a:solidFill>
              </a:rPr>
              <a:t>хозяйство;</a:t>
            </a: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ru-RU" sz="1900" kern="1400" dirty="0" smtClean="0">
                <a:solidFill>
                  <a:srgbClr val="000000"/>
                </a:solidFill>
              </a:rPr>
              <a:t>- лесное хозяйство;</a:t>
            </a: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ru-RU" sz="1900" kern="1400" dirty="0" smtClean="0">
                <a:solidFill>
                  <a:srgbClr val="000000"/>
                </a:solidFill>
              </a:rPr>
              <a:t>- отходы</a:t>
            </a:r>
            <a:r>
              <a:rPr lang="ru-RU" sz="1900" kern="1400" dirty="0">
                <a:solidFill>
                  <a:srgbClr val="000000"/>
                </a:solidFill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1900" kern="1400" dirty="0">
                <a:solidFill>
                  <a:srgbClr val="000000"/>
                </a:solidFill>
              </a:rPr>
              <a:t> </a:t>
            </a:r>
            <a:r>
              <a:rPr lang="ru-RU" sz="1900" b="1" kern="1400" dirty="0">
                <a:solidFill>
                  <a:srgbClr val="000000"/>
                </a:solidFill>
              </a:rPr>
              <a:t>Разработка</a:t>
            </a:r>
            <a:r>
              <a:rPr lang="ru-RU" sz="1900" kern="1400" dirty="0">
                <a:solidFill>
                  <a:srgbClr val="000000"/>
                </a:solidFill>
              </a:rPr>
              <a:t> мер по сокращению выбросов и увеличению поглощения парниковых газов;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1900" b="1" kern="1400" dirty="0">
                <a:solidFill>
                  <a:srgbClr val="000000"/>
                </a:solidFill>
              </a:rPr>
              <a:t>Подготовка </a:t>
            </a:r>
            <a:r>
              <a:rPr lang="ru-RU" sz="1900" kern="1400" dirty="0">
                <a:solidFill>
                  <a:srgbClr val="000000"/>
                </a:solidFill>
              </a:rPr>
              <a:t>и аналитическая обработка информации из государственного кадастра возобновляемых источников энергии;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1900" b="1" kern="1400" dirty="0">
                <a:solidFill>
                  <a:srgbClr val="000000"/>
                </a:solidFill>
              </a:rPr>
              <a:t>Управление</a:t>
            </a:r>
            <a:r>
              <a:rPr lang="ru-RU" sz="1900" kern="1400" dirty="0">
                <a:solidFill>
                  <a:srgbClr val="000000"/>
                </a:solidFill>
              </a:rPr>
              <a:t> проектами международной технической помощи.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1900" b="1" kern="1400" dirty="0">
                <a:solidFill>
                  <a:srgbClr val="000000"/>
                </a:solidFill>
              </a:rPr>
              <a:t>Консультирование</a:t>
            </a:r>
            <a:r>
              <a:rPr lang="ru-RU" sz="1900" kern="1400" dirty="0">
                <a:solidFill>
                  <a:srgbClr val="000000"/>
                </a:solidFill>
              </a:rPr>
              <a:t> по вопросам сотрудничества со структурными подразделениями Организации Объединенных Наций, Глобального Экологического Фонда и Всемирного Банка;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be-BY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384" y="83990"/>
            <a:ext cx="96934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411" y="127536"/>
            <a:ext cx="10550123" cy="1364382"/>
          </a:xfrm>
        </p:spPr>
        <p:txBody>
          <a:bodyPr>
            <a:noAutofit/>
          </a:bodyPr>
          <a:lstStyle/>
          <a:p>
            <a:r>
              <a:rPr lang="ru-RU" b="1" u="sng" dirty="0"/>
              <a:t>Отдел э</a:t>
            </a:r>
            <a:r>
              <a:rPr lang="ru-RU" b="1" u="sng" dirty="0" smtClean="0"/>
              <a:t>кологической сертификации </a:t>
            </a:r>
            <a:br>
              <a:rPr lang="ru-RU" b="1" u="sng" dirty="0" smtClean="0"/>
            </a:br>
            <a:r>
              <a:rPr lang="ru-RU" b="1" u="sng" dirty="0" smtClean="0"/>
              <a:t>и аудита</a:t>
            </a:r>
            <a:endParaRPr lang="be-BY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484311" y="1838425"/>
            <a:ext cx="6514284" cy="4052236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2000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Оказание </a:t>
            </a:r>
            <a:r>
              <a:rPr lang="ru-RU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методической и консультативной помощи в разработке СМОС в соответствии с требованиями СТБ ISO 14001-2017;</a:t>
            </a: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2000" b="1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Сертификация </a:t>
            </a:r>
            <a:r>
              <a:rPr lang="ru-RU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СМОС; </a:t>
            </a: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2000" b="1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Организация </a:t>
            </a:r>
            <a:r>
              <a:rPr lang="ru-RU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и проведение семинаров в области окружающей среды и сертификации СМОС;</a:t>
            </a: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2000" b="1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Оценка </a:t>
            </a:r>
            <a:r>
              <a:rPr lang="ru-RU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соответствия деятельности предприятия требованиям природоохранного законодательства.</a:t>
            </a: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200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857" y="1227794"/>
            <a:ext cx="3785944" cy="5273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742" y="127536"/>
            <a:ext cx="913258" cy="10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1158" y="2071678"/>
            <a:ext cx="85341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 по экологической сертификации СМОС РУП «Бел НИЦ «Экология» </a:t>
            </a:r>
            <a:r>
              <a:rPr lang="ru-RU" sz="2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24.12.2019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получил право применять комбинированный знак 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IAF MLA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сертификатах соответствия систем менеджмента окружающей среды.</a:t>
            </a:r>
          </a:p>
          <a:p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24034" y="714357"/>
            <a:ext cx="8215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Признание национальных сертификатов</a:t>
            </a:r>
          </a:p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соответствия на международном уровне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\\Serverec\папки обмена\Сектор информатизации и маркетинга\Сакович Е.А\ОСиА\IAF Белниц.png"/>
          <p:cNvPicPr>
            <a:picLocks noChangeAspect="1" noChangeArrowheads="1"/>
          </p:cNvPicPr>
          <p:nvPr/>
        </p:nvPicPr>
        <p:blipFill>
          <a:blip r:embed="rId2"/>
          <a:srcRect r="68152" b="83786"/>
          <a:stretch>
            <a:fillRect/>
          </a:stretch>
        </p:blipFill>
        <p:spPr bwMode="auto">
          <a:xfrm>
            <a:off x="3881423" y="4143380"/>
            <a:ext cx="4357687" cy="101008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03" y="117831"/>
            <a:ext cx="9144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171876"/>
          </a:xfrm>
        </p:spPr>
        <p:txBody>
          <a:bodyPr/>
          <a:lstStyle/>
          <a:p>
            <a:r>
              <a:rPr lang="ru-RU" b="1" u="sng" dirty="0" smtClean="0"/>
              <a:t>Сектор информатизации и маркетинга</a:t>
            </a:r>
            <a:endParaRPr lang="be-BY" dirty="0"/>
          </a:p>
        </p:txBody>
      </p:sp>
      <p:sp>
        <p:nvSpPr>
          <p:cNvPr id="9" name="TextBox 8"/>
          <p:cNvSpPr txBox="1"/>
          <p:nvPr/>
        </p:nvSpPr>
        <p:spPr>
          <a:xfrm>
            <a:off x="2601686" y="1314154"/>
            <a:ext cx="316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выставках</a:t>
            </a:r>
            <a:endParaRPr lang="be-BY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21870" y="1314154"/>
            <a:ext cx="4773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Редакционно-издательскую деятельность</a:t>
            </a:r>
            <a:endParaRPr lang="be-B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7" r="24454"/>
          <a:stretch/>
        </p:blipFill>
        <p:spPr>
          <a:xfrm>
            <a:off x="5930102" y="1825764"/>
            <a:ext cx="6120384" cy="17885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06906" y="4268175"/>
            <a:ext cx="5603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аспространение </a:t>
            </a: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нормативно-правовой и методической информации по вопросам охраны окружающей среды и природопользования (ТКП, </a:t>
            </a:r>
            <a:r>
              <a:rPr lang="ru-RU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ЭкоНиП</a:t>
            </a: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др.);</a:t>
            </a:r>
            <a:endParaRPr lang="be-BY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207" y="5116414"/>
            <a:ext cx="1138173" cy="16068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093" y="5329143"/>
            <a:ext cx="1069100" cy="15288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007" y="114070"/>
            <a:ext cx="914479" cy="101202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71" y="1825764"/>
            <a:ext cx="3571129" cy="2674790"/>
          </a:xfrm>
        </p:spPr>
      </p:pic>
      <p:sp>
        <p:nvSpPr>
          <p:cNvPr id="17" name="TextBox 16"/>
          <p:cNvSpPr txBox="1"/>
          <p:nvPr/>
        </p:nvSpPr>
        <p:spPr>
          <a:xfrm>
            <a:off x="1011757" y="4705129"/>
            <a:ext cx="4398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дизайна и изготовление:</a:t>
            </a:r>
          </a:p>
          <a:p>
            <a:r>
              <a:rPr lang="ru-RU" sz="1600" dirty="0"/>
              <a:t>в</a:t>
            </a:r>
            <a:r>
              <a:rPr lang="ru-RU" sz="1600" dirty="0" smtClean="0"/>
              <a:t>изиток, бланков, </a:t>
            </a:r>
            <a:r>
              <a:rPr lang="ru-RU" sz="1600" dirty="0" err="1" smtClean="0"/>
              <a:t>ламинирование</a:t>
            </a:r>
            <a:endParaRPr lang="be-BY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307122" y="5340591"/>
            <a:ext cx="575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Брошюровки, переплету (</a:t>
            </a:r>
            <a:r>
              <a:rPr lang="ru-RU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термоклей,перфобиндер</a:t>
            </a:r>
            <a:r>
              <a:rPr lang="ru-RU" dirty="0" smtClean="0"/>
              <a:t>)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8232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9425280"/>
              </p:ext>
            </p:extLst>
          </p:nvPr>
        </p:nvGraphicFramePr>
        <p:xfrm>
          <a:off x="2013857" y="163286"/>
          <a:ext cx="9187543" cy="6694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1400" y="81816"/>
            <a:ext cx="9144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3055" y="250459"/>
            <a:ext cx="5970440" cy="1573162"/>
          </a:xfrm>
          <a:prstGeom prst="rect">
            <a:avLst/>
          </a:prstGeom>
          <a:solidFill>
            <a:schemeClr val="bg1"/>
          </a:solidFill>
          <a:ln w="60325" cap="sq" cmpd="dbl">
            <a:solidFill>
              <a:schemeClr val="accent1">
                <a:shade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13" y="2184882"/>
            <a:ext cx="4948754" cy="16338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2413346" y="269191"/>
            <a:ext cx="5869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«Бел НИЦ «Экология» – </a:t>
            </a:r>
            <a:r>
              <a:rPr lang="ru-RU" dirty="0" smtClean="0"/>
              <a:t>это уникальный опыт взаимодействия с государственными структурами и проектными организациями при разработке территориальных комплексных схем охраны окружающей среды для административных единиц</a:t>
            </a:r>
            <a:endParaRPr lang="be-BY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823" y="1923534"/>
            <a:ext cx="5347561" cy="26731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1454297" y="2263153"/>
            <a:ext cx="4809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«Бел НИЦ «Экология» – </a:t>
            </a:r>
            <a:r>
              <a:rPr lang="ru-RU" dirty="0" smtClean="0"/>
              <a:t>это доказанный высокий уровень исполнения хозяйственных договоров на экологические услуги с ориентировкой на создание ценностей для заказчика	</a:t>
            </a:r>
            <a:endParaRPr lang="be-BY" dirty="0"/>
          </a:p>
        </p:txBody>
      </p:sp>
      <p:sp>
        <p:nvSpPr>
          <p:cNvPr id="15" name="TextBox 14"/>
          <p:cNvSpPr txBox="1"/>
          <p:nvPr/>
        </p:nvSpPr>
        <p:spPr>
          <a:xfrm>
            <a:off x="6753823" y="2008775"/>
            <a:ext cx="5234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«Бел НИЦ «Экология» – это лидер Республики Беларусь по проведению оценки воздействия строящихся объектов на окружающую среду (ОВОС)</a:t>
            </a:r>
          </a:p>
          <a:p>
            <a:pPr algn="just"/>
            <a:r>
              <a:rPr lang="ru-RU" sz="1600" dirty="0"/>
              <a:t> </a:t>
            </a:r>
            <a:r>
              <a:rPr lang="ru-RU" sz="1400" dirty="0" smtClean="0"/>
              <a:t>ОВОС, проводимые РУП «Бел НИЦ «Экология» – это высокий уровень экспертных знаний в области технологий и профессиональный опыт взаимодействия с заказчиками и проектировщиками при осуществлении крупномасштабных реконструкций и строительства</a:t>
            </a:r>
            <a:endParaRPr lang="be-BY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69" y="4198746"/>
            <a:ext cx="5068841" cy="14928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1507824" y="4375760"/>
            <a:ext cx="48095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«Бел НИЦ «Экология» – это эффективный уровень производственных контактов </a:t>
            </a:r>
          </a:p>
          <a:p>
            <a:r>
              <a:rPr lang="ru-RU" sz="1600" i="1" dirty="0" smtClean="0"/>
              <a:t>(договоры с НИИ о сотрудничестве, с ведущими проектными организациями Республики Беларусь)</a:t>
            </a:r>
            <a:endParaRPr lang="be-BY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65" y="4945146"/>
            <a:ext cx="5547841" cy="16338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6689124" y="4945146"/>
            <a:ext cx="52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«Бел НИЦ «Экология» – это надежное международное партнерство:</a:t>
            </a:r>
            <a:endParaRPr lang="be-BY" b="1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69198" r="8684" b="21834"/>
          <a:stretch/>
        </p:blipFill>
        <p:spPr>
          <a:xfrm>
            <a:off x="6676121" y="5576175"/>
            <a:ext cx="5348928" cy="8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349829"/>
            <a:ext cx="10018713" cy="4441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СПАСИБО ЗА ВНИМАНИЕ!</a:t>
            </a:r>
            <a:endParaRPr lang="be-BY" sz="5400" dirty="0"/>
          </a:p>
        </p:txBody>
      </p:sp>
    </p:spTree>
    <p:extLst>
      <p:ext uri="{BB962C8B-B14F-4D97-AF65-F5344CB8AC3E}">
        <p14:creationId xmlns:p14="http://schemas.microsoft.com/office/powerpoint/2010/main" val="29340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41" y="97742"/>
            <a:ext cx="1289959" cy="1434195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81110" y="288243"/>
            <a:ext cx="10018713" cy="56934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r>
              <a:rPr lang="ru-RU" dirty="0" smtClean="0"/>
              <a:t>Согласно </a:t>
            </a:r>
            <a:r>
              <a:rPr lang="ru-RU" dirty="0"/>
              <a:t>Постановлению Совета Министров от 20 мая 1991 г. № 191 был создан Белорусский научно-исследовательский центр «Экология». В 1999 г. он был преобразован в учреждение «</a:t>
            </a:r>
            <a:r>
              <a:rPr lang="ru-RU" dirty="0" err="1"/>
              <a:t>БелНИЦ</a:t>
            </a:r>
            <a:r>
              <a:rPr lang="ru-RU" dirty="0"/>
              <a:t> «Экология», а с марта 2005 г. появляется современное название «Республиканское научно-исследовательское унитарное предприятие «</a:t>
            </a:r>
            <a:r>
              <a:rPr lang="ru-RU" dirty="0" err="1"/>
              <a:t>БелНИЦ</a:t>
            </a:r>
            <a:r>
              <a:rPr lang="ru-RU" dirty="0"/>
              <a:t> «Экология</a:t>
            </a:r>
            <a:r>
              <a:rPr lang="ru-RU" dirty="0" smtClean="0"/>
              <a:t>»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(РУП «</a:t>
            </a:r>
            <a:r>
              <a:rPr lang="ru-RU" dirty="0" err="1"/>
              <a:t>БелНИЦ</a:t>
            </a:r>
            <a:r>
              <a:rPr lang="ru-RU" dirty="0"/>
              <a:t> «Экология»).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	</a:t>
            </a:r>
            <a:endParaRPr lang="be-BY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29" y="288243"/>
            <a:ext cx="3490781" cy="2366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4110" y="501385"/>
            <a:ext cx="5766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Республиканское научно-исследовательское унитарное предприятие «Бел НИЦ «Экология» находится в подчинении Министерства природных ресурсов и охраны окружающей среды Республики Беларусь с момента его создания  в 1991 году.</a:t>
            </a:r>
          </a:p>
        </p:txBody>
      </p:sp>
    </p:spTree>
    <p:extLst>
      <p:ext uri="{BB962C8B-B14F-4D97-AF65-F5344CB8AC3E}">
        <p14:creationId xmlns:p14="http://schemas.microsoft.com/office/powerpoint/2010/main" val="35808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626949"/>
              </p:ext>
            </p:extLst>
          </p:nvPr>
        </p:nvGraphicFramePr>
        <p:xfrm>
          <a:off x="1343024" y="542925"/>
          <a:ext cx="10753725" cy="619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12900" y="304800"/>
            <a:ext cx="96266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400" b="1" dirty="0" smtClean="0"/>
              <a:t>Основной </a:t>
            </a:r>
            <a:r>
              <a:rPr lang="ru-RU" sz="2400" b="1" dirty="0"/>
              <a:t>целью</a:t>
            </a:r>
            <a:r>
              <a:rPr lang="ru-RU" sz="2400" dirty="0"/>
              <a:t> Унитарного предприятия является проведение научных исследований и оказание услуг в области охраны окружающей среды и природопользования как по заказам Минприроды и его органов, так и других заинтересованных потребителей.</a:t>
            </a:r>
          </a:p>
          <a:p>
            <a:pPr algn="just"/>
            <a:r>
              <a:rPr lang="ru-RU" sz="2400" dirty="0" smtClean="0"/>
              <a:t>	В </a:t>
            </a:r>
            <a:r>
              <a:rPr lang="ru-RU" sz="2400" dirty="0"/>
              <a:t>соответствии с этой целью </a:t>
            </a:r>
            <a:r>
              <a:rPr lang="ru-RU" sz="2400" b="1" u="sng" dirty="0"/>
              <a:t>задачами</a:t>
            </a:r>
            <a:r>
              <a:rPr lang="ru-RU" sz="2400" dirty="0"/>
              <a:t> Унитарного предприятия являются:</a:t>
            </a:r>
          </a:p>
          <a:p>
            <a:pPr algn="just"/>
            <a:r>
              <a:rPr lang="ru-RU" sz="2400" dirty="0"/>
              <a:t>–	проведение прикладных научных исследований по приоритетным направлениям природоохранной деятельности;</a:t>
            </a:r>
          </a:p>
          <a:p>
            <a:pPr algn="just"/>
            <a:r>
              <a:rPr lang="ru-RU" sz="2400" dirty="0"/>
              <a:t>–	изучение и обобщение достижений мировой науки по профилю Унитарного предприятия и содействие их практическому использованию;</a:t>
            </a:r>
          </a:p>
          <a:p>
            <a:pPr algn="just"/>
            <a:r>
              <a:rPr lang="ru-RU" sz="2400" dirty="0" smtClean="0"/>
              <a:t>–</a:t>
            </a:r>
            <a:r>
              <a:rPr lang="ru-RU" sz="2400" dirty="0"/>
              <a:t>	развитие собственного научно-технического потенциала, создание и распространение новых методов и средств исследования закономерностей, явлений и процессов;</a:t>
            </a:r>
          </a:p>
          <a:p>
            <a:pPr algn="just"/>
            <a:r>
              <a:rPr lang="ru-RU" sz="2400" dirty="0"/>
              <a:t>–	оказание научных, методических и информационных услуг  субъектам хозяйствования Республики Беларусь.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152" y="109158"/>
            <a:ext cx="1181848" cy="13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8285">
              <a:schemeClr val="bg1">
                <a:lumMod val="85000"/>
              </a:schemeClr>
            </a:gs>
            <a:gs pos="22570">
              <a:schemeClr val="bg1">
                <a:lumMod val="95000"/>
              </a:schemeClr>
            </a:gs>
            <a:gs pos="0">
              <a:schemeClr val="bg1"/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75000"/>
              </a:schemeClr>
            </a:gs>
            <a:gs pos="91500">
              <a:schemeClr val="bg1">
                <a:lumMod val="75000"/>
              </a:schemeClr>
            </a:gs>
            <a:gs pos="100000">
              <a:schemeClr val="bg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72189" y="3668059"/>
            <a:ext cx="12119811" cy="392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135410" y="2129123"/>
            <a:ext cx="9175" cy="1566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14248" y="3707675"/>
            <a:ext cx="8313" cy="1604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795468" y="2115661"/>
            <a:ext cx="8312" cy="15627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3811176" y="3696001"/>
            <a:ext cx="3779" cy="16130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140101" y="2281410"/>
            <a:ext cx="0" cy="13878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050613" y="3684218"/>
            <a:ext cx="1" cy="14332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8637620" y="2251249"/>
            <a:ext cx="1549" cy="1411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6168" y="2513648"/>
            <a:ext cx="1633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Постановлением Совета Министров РБ от 20 мая 1991г. №191 был создан Белорусский научно-исследовательский центр «Экология»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9531" y="3795859"/>
            <a:ext cx="1639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Разработаны 60 нормативных документов, подготовлен проект закона РБ «Об отходах производства и потребления»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79528" y="2512049"/>
            <a:ext cx="149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центре созданы республиканские курсы повышения квалификации экологических кадров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84383" y="3823123"/>
            <a:ext cx="155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Начал функционирование центр по обеспечению выполнения РБ требований </a:t>
            </a:r>
            <a:r>
              <a:rPr kumimoji="0" lang="ru-R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Базельской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конвенции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28404" y="2548801"/>
            <a:ext cx="1593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 получил современное название, начал функционировать «</a:t>
            </a:r>
            <a:r>
              <a:rPr kumimoji="0" lang="ru-R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Орхусский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центр», начало развития сотрудничества с РФ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49604" y="3815511"/>
            <a:ext cx="150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Разработка перспективных комплексных схем охраны окружающей среды, создание пакетных предложений по оказанию экологических услуг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15073" y="3817847"/>
            <a:ext cx="24389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Накоплены и систематизированы единственные в своем роде экологические данные всех урбанизированных территорий Беларуси. Оказание услуг в части внедрения экологических принципов в планировочные и градостроительные решения. Сертификация в области СМОС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092911" y="3696001"/>
            <a:ext cx="0" cy="1610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49826" y="3800166"/>
            <a:ext cx="14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Было проведено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международных и 5 республиканских конференций и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семинаров</a:t>
            </a:r>
            <a:endParaRPr kumimoji="0" lang="be-BY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3465854" y="2130863"/>
            <a:ext cx="7437" cy="15460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46761" y="2510091"/>
            <a:ext cx="163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«Национальная программа рационального использования природных ресурсов и охраны окружающей среды на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1996-2000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гг.», подготовлено 27 нормативно-методических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документов</a:t>
            </a:r>
            <a:endParaRPr kumimoji="0" lang="be-BY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H="1">
            <a:off x="7278088" y="3686193"/>
            <a:ext cx="2428" cy="14162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5532279" y="3678454"/>
            <a:ext cx="1" cy="14332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6869206" y="2248426"/>
            <a:ext cx="1" cy="14332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506972" y="3807420"/>
            <a:ext cx="14388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Разработан проект Государственной программы мер по снижению выбросов парниковых газов в Республике Беларусь на период 2008–2010 гг.</a:t>
            </a:r>
            <a:endParaRPr kumimoji="0" lang="be-BY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46942" y="2547638"/>
            <a:ext cx="1599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Разработан  Геохимический атлас почв Минской обрасти РБ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589382" y="2510091"/>
            <a:ext cx="291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Разработана уникальная схема обращения с твердыми коммунальными отходами для города Минска, а также для более 25 районов республики.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оздана интерактивная карта по обращению с твердыми коммунальными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отходами. «Бел НИЦ «Экология»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получил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право применять комбинированный знак IAF MLA на сертификатах соответствия систем менеджмента окружающей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среды</a:t>
            </a:r>
            <a:endParaRPr kumimoji="0" lang="be-BY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570" y="4892628"/>
            <a:ext cx="1414395" cy="7071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22" y="4871778"/>
            <a:ext cx="1414395" cy="7071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100" y="1850005"/>
            <a:ext cx="1414395" cy="70719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217" y="1855578"/>
            <a:ext cx="1414395" cy="70719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61" y="1836406"/>
            <a:ext cx="1414395" cy="70719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291" y="1850005"/>
            <a:ext cx="1453807" cy="70719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418257" y="1998874"/>
            <a:ext cx="167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1996 -Разработка Национальной программы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08399" y="2061602"/>
            <a:ext cx="1732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2005- 12000 клиентов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46942" y="2000758"/>
            <a:ext cx="1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2016 – Уникальная наработка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05944" y="2000758"/>
            <a:ext cx="148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– Прогрессивное направление 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63" y="4871778"/>
            <a:ext cx="1414395" cy="70719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938" y="4865259"/>
            <a:ext cx="1414395" cy="707197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398" y="4871778"/>
            <a:ext cx="1414395" cy="7071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217" y="1836405"/>
            <a:ext cx="1450974" cy="7071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60" y="4876606"/>
            <a:ext cx="1414395" cy="707197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58354" y="5019660"/>
            <a:ext cx="142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1992 – Нормативные наработки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41112" y="5019660"/>
            <a:ext cx="139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1995 – Конференции и семинары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785592" y="5084736"/>
            <a:ext cx="1479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2000 - Соглашения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84636" y="5096423"/>
            <a:ext cx="144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2008 – Чистый воздух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239298" y="5005260"/>
            <a:ext cx="133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– Современное </a:t>
            </a:r>
            <a:r>
              <a:rPr kumimoji="0" lang="be-BY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</a:t>
            </a:r>
            <a:endParaRPr kumimoji="0" lang="be-BY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026324" y="5076099"/>
            <a:ext cx="1373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 – Новый виток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4429" y="2005337"/>
            <a:ext cx="147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1993 – Экологическое образование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57" y="1877204"/>
            <a:ext cx="1450974" cy="707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221" y="2106527"/>
            <a:ext cx="12463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1991 –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становление</a:t>
            </a:r>
            <a:endParaRPr kumimoji="0" lang="be-BY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144" y="106226"/>
            <a:ext cx="129246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0" y="-85725"/>
            <a:ext cx="10018713" cy="63214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разработаны:</a:t>
            </a:r>
          </a:p>
          <a:p>
            <a:pPr algn="just"/>
            <a:r>
              <a:rPr lang="ru-RU" sz="2600" dirty="0"/>
              <a:t>Уникальная схема обращения с твердыми коммунальными отходами для города Минска, а также для более 25 районов республики; Электронная интерактивная карта по обращению с твердыми коммунальными отходами административно-территориальных единиц с адаптивной поддержкой оптимизации логических схем их сбора и удаления, а также с функционалом по расчету эксплуатационных затрат обращения с ними.</a:t>
            </a:r>
          </a:p>
          <a:p>
            <a:pPr algn="just"/>
            <a:r>
              <a:rPr lang="ru-RU" sz="2600" dirty="0"/>
              <a:t>Рекомендации по совершенствованию системы повышения квалификации специалистов в области охраны окружающей среды в Республике Беларусь;</a:t>
            </a:r>
          </a:p>
          <a:p>
            <a:pPr algn="just"/>
            <a:r>
              <a:rPr lang="ru-RU" sz="2600" dirty="0"/>
              <a:t>Типовые программы и тематические планы повышения квалификации по курсу (охрана окружающей среды) для специалистов;</a:t>
            </a:r>
          </a:p>
          <a:p>
            <a:pPr algn="just"/>
            <a:r>
              <a:rPr lang="ru-RU" sz="2600" dirty="0"/>
              <a:t>Типовая программа и тематические планы для подготовки аудиторов-экологов по специальному курсу «Экологическая сертификация системы управления окружающей среды на соответствие требованиям международных стандартов ИСО серии 14000»;</a:t>
            </a:r>
          </a:p>
          <a:p>
            <a:pPr algn="just"/>
            <a:r>
              <a:rPr lang="ru-RU" sz="2600" dirty="0"/>
              <a:t>Концепция образования и воспитания населения в области охраны окружающей среды и Программа переподготовки, стажировки и повышения квалификации специалистов органов охраны окружающей среды в рамках российско-белорусского сотрудничества;</a:t>
            </a:r>
          </a:p>
          <a:p>
            <a:pPr algn="just"/>
            <a:r>
              <a:rPr lang="ru-RU" sz="2600" dirty="0"/>
              <a:t>Компьютерные тесты для контроля уровня знаний слушателей всех категорий по курсу «Охрана окружающей среды» и специальному курсу по подготовке аудиторов-экологов.</a:t>
            </a:r>
            <a:endParaRPr lang="be-BY" sz="2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714" y="109158"/>
            <a:ext cx="898286" cy="99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337912" y="247958"/>
            <a:ext cx="11040175" cy="130790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altLang="ru-RU" b="1" u="sng" kern="0" dirty="0">
                <a:cs typeface="Times New Roman" pitchFamily="18" charset="0"/>
              </a:rPr>
              <a:t>ОТДЕЛ ОБРАЩЕНИЯ С ОТХОДАМИ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017" y="107006"/>
            <a:ext cx="970983" cy="1076325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37912" y="1676400"/>
            <a:ext cx="10777888" cy="4571999"/>
          </a:xfrm>
        </p:spPr>
        <p:txBody>
          <a:bodyPr>
            <a:normAutofit fontScale="77500" lnSpcReduction="20000"/>
          </a:bodyPr>
          <a:lstStyle/>
          <a:p>
            <a:pPr marL="335559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kern="1400" dirty="0">
                <a:solidFill>
                  <a:srgbClr val="600060"/>
                </a:solidFill>
                <a:latin typeface="Tahoma" panose="020B0604030504040204" pitchFamily="34" charset="0"/>
              </a:rPr>
              <a:t>Перечень услуг, оказываемых отделом обращения с отходами РУП "Бел НИЦ "Экология":</a:t>
            </a:r>
            <a:r>
              <a:rPr lang="ru-RU" sz="2800" kern="1400" dirty="0">
                <a:solidFill>
                  <a:srgbClr val="600060"/>
                </a:solidFill>
                <a:latin typeface="Tahoma" panose="020B0604030504040204" pitchFamily="34" charset="0"/>
              </a:rPr>
              <a:t> 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latin typeface="Symbol" panose="05050102010706020507" pitchFamily="18" charset="2"/>
              </a:rPr>
              <a:t>¨</a:t>
            </a:r>
            <a:r>
              <a:rPr lang="ru-RU" kern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Проведение </a:t>
            </a:r>
            <a:r>
              <a:rPr lang="ru-RU" kern="1400" dirty="0">
                <a:solidFill>
                  <a:srgbClr val="000000"/>
                </a:solidFill>
                <a:latin typeface="Arial" panose="020B0604020202020204" pitchFamily="34" charset="0"/>
              </a:rPr>
              <a:t>инвентаризации отходов производства.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latin typeface="Symbol" panose="05050102010706020507" pitchFamily="18" charset="2"/>
              </a:rPr>
              <a:t>¨</a:t>
            </a:r>
            <a:r>
              <a:rPr lang="ru-RU" kern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Разработка </a:t>
            </a:r>
            <a:r>
              <a:rPr lang="ru-RU" kern="1400" dirty="0">
                <a:solidFill>
                  <a:srgbClr val="000000"/>
                </a:solidFill>
                <a:latin typeface="Arial" panose="020B0604020202020204" pitchFamily="34" charset="0"/>
              </a:rPr>
              <a:t>нормативов образования отходов производства.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latin typeface="Symbol" panose="05050102010706020507" pitchFamily="18" charset="2"/>
              </a:rPr>
              <a:t>¨</a:t>
            </a:r>
            <a:r>
              <a:rPr lang="ru-RU" kern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Разработка </a:t>
            </a:r>
            <a:r>
              <a:rPr lang="ru-RU" kern="1400" dirty="0">
                <a:solidFill>
                  <a:srgbClr val="000000"/>
                </a:solidFill>
                <a:latin typeface="Arial" panose="020B0604020202020204" pitchFamily="34" charset="0"/>
              </a:rPr>
              <a:t>инструкций по обращению с отходами производства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latin typeface="Symbol" panose="05050102010706020507" pitchFamily="18" charset="2"/>
              </a:rPr>
              <a:t>¨</a:t>
            </a:r>
            <a:r>
              <a:rPr lang="ru-RU" kern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Разработка </a:t>
            </a:r>
            <a:r>
              <a:rPr lang="ru-RU" kern="1400" dirty="0">
                <a:solidFill>
                  <a:srgbClr val="000000"/>
                </a:solidFill>
                <a:latin typeface="Arial" panose="020B0604020202020204" pitchFamily="34" charset="0"/>
              </a:rPr>
              <a:t>экологических паспортов предприятий.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kern="1400" dirty="0" smtClean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kern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¨</a:t>
            </a:r>
            <a:r>
              <a:rPr lang="ru-RU" kern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Оказание </a:t>
            </a:r>
            <a:r>
              <a:rPr lang="ru-RU" kern="1400" dirty="0">
                <a:solidFill>
                  <a:srgbClr val="000000"/>
                </a:solidFill>
                <a:latin typeface="Arial" panose="020B0604020202020204" pitchFamily="34" charset="0"/>
              </a:rPr>
              <a:t>консультационных услуг.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latin typeface="Symbol" panose="05050102010706020507" pitchFamily="18" charset="2"/>
              </a:rPr>
              <a:t>¨</a:t>
            </a:r>
            <a:r>
              <a:rPr lang="ru-RU" kern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Создание </a:t>
            </a:r>
            <a:r>
              <a:rPr lang="ru-RU" kern="1400" dirty="0">
                <a:solidFill>
                  <a:srgbClr val="000000"/>
                </a:solidFill>
                <a:latin typeface="Arial" panose="020B0604020202020204" pitchFamily="34" charset="0"/>
              </a:rPr>
              <a:t>информационных выборок по данным из реестров объектов обезвреживания, хранения, захоронения и использования отходов.</a:t>
            </a: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kern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/>
            <a:endParaRPr lang="be-BY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4"/>
          <a:stretch/>
        </p:blipFill>
        <p:spPr>
          <a:xfrm>
            <a:off x="8296275" y="2641714"/>
            <a:ext cx="5487018" cy="25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561079">
            <a:off x="741317" y="1130847"/>
            <a:ext cx="461665" cy="31588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defRPr/>
            </a:pPr>
            <a:r>
              <a:rPr lang="ru-RU" altLang="ru-RU" b="1" u="sng" kern="0" dirty="0" smtClean="0">
                <a:cs typeface="Times New Roman" pitchFamily="18" charset="0"/>
              </a:rPr>
              <a:t>Отдел обращения с отходами</a:t>
            </a:r>
            <a:endParaRPr lang="ru-RU" altLang="ru-RU" b="1" u="sng" kern="0" dirty="0"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6554" y="95249"/>
            <a:ext cx="905446" cy="1002255"/>
          </a:xfrm>
          <a:prstGeom prst="rect">
            <a:avLst/>
          </a:prstGeom>
        </p:spPr>
      </p:pic>
      <p:pic>
        <p:nvPicPr>
          <p:cNvPr id="4" name="25 Морфологи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249" y="596376"/>
            <a:ext cx="9566924" cy="5380882"/>
          </a:xfrm>
        </p:spPr>
      </p:pic>
    </p:spTree>
    <p:extLst>
      <p:ext uri="{BB962C8B-B14F-4D97-AF65-F5344CB8AC3E}">
        <p14:creationId xmlns:p14="http://schemas.microsoft.com/office/powerpoint/2010/main" val="929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9703" y="107007"/>
            <a:ext cx="10822625" cy="66301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b="1" u="sng" dirty="0" smtClean="0">
                <a:latin typeface="Corbel (Заголовки)"/>
                <a:cs typeface="Times New Roman" pitchFamily="18" charset="0"/>
              </a:rPr>
              <a:t>Отдел мониторинга окружающей среды</a:t>
            </a:r>
            <a:endParaRPr lang="ru-RU" b="1" dirty="0">
              <a:latin typeface="Corbel (Заголовки)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3009" y="868918"/>
            <a:ext cx="502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1400" dirty="0">
                <a:solidFill>
                  <a:srgbClr val="600060"/>
                </a:solidFill>
                <a:latin typeface="Tahoma" panose="020B0604030504040204" pitchFamily="34" charset="0"/>
              </a:rPr>
              <a:t>Перечень услуг, оказываемых отделом </a:t>
            </a:r>
            <a:endParaRPr lang="be-BY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6250" y="1238250"/>
            <a:ext cx="119456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организация и проведение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 локального мониторинга окружающей среды на предприятиях;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комплексная оценка 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состояния окружающей среды территории, в том числе по данным </a:t>
            </a:r>
            <a:endParaRPr lang="ru-RU" sz="1700" dirty="0" smtClean="0">
              <a:solidFill>
                <a:srgbClr val="0A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A0000"/>
                </a:solidFill>
                <a:latin typeface="tahoma" panose="020B0604030504040204" pitchFamily="34" charset="0"/>
              </a:rPr>
              <a:t>Национальной 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системы мониторинга окружающей среды в Республике Беларусь (НСМОС);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разработка и внедрение 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комплекса природоохранных технологий;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учет объектов растительного мира;</a:t>
            </a:r>
            <a:endParaRPr lang="ru-RU" sz="1700" dirty="0">
              <a:solidFill>
                <a:srgbClr val="0A0000"/>
              </a:solidFill>
              <a:latin typeface="tahom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цифровое картографирование (ГИС)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 и создание баз данных;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разработка алгоритма комплексного восстановления нарушенных экосистем;</a:t>
            </a:r>
            <a:endParaRPr lang="ru-RU" sz="1700" dirty="0">
              <a:solidFill>
                <a:srgbClr val="0A0000"/>
              </a:solidFill>
              <a:latin typeface="tahom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ведение государственных информационных ресурсов: </a:t>
            </a:r>
            <a:r>
              <a:rPr lang="ru-RU" sz="1700" dirty="0">
                <a:latin typeface="tahoma" panose="020B0604030504040204" pitchFamily="34" charset="0"/>
                <a:hlinkClick r:id="rId5"/>
              </a:rPr>
              <a:t>кадастр животного мира</a:t>
            </a:r>
            <a:r>
              <a:rPr lang="ru-RU" sz="1700" dirty="0">
                <a:latin typeface="tahoma" panose="020B0604030504040204" pitchFamily="34" charset="0"/>
              </a:rPr>
              <a:t>, </a:t>
            </a:r>
            <a:endParaRPr lang="ru-RU" sz="1700" dirty="0" smtClean="0">
              <a:latin typeface="tahoma" panose="020B0604030504040204" pitchFamily="34" charset="0"/>
            </a:endParaRPr>
          </a:p>
          <a:p>
            <a:pPr algn="just"/>
            <a:r>
              <a:rPr lang="ru-RU" sz="1700" dirty="0" smtClean="0">
                <a:latin typeface="tahoma" panose="020B0604030504040204" pitchFamily="34" charset="0"/>
                <a:hlinkClick r:id="rId6"/>
              </a:rPr>
              <a:t>кадастр </a:t>
            </a:r>
            <a:r>
              <a:rPr lang="ru-RU" sz="1700" dirty="0">
                <a:latin typeface="tahoma" panose="020B0604030504040204" pitchFamily="34" charset="0"/>
                <a:hlinkClick r:id="rId6"/>
              </a:rPr>
              <a:t>растительного мира</a:t>
            </a:r>
            <a:r>
              <a:rPr lang="ru-RU" sz="1700" dirty="0">
                <a:latin typeface="tahoma" panose="020B0604030504040204" pitchFamily="34" charset="0"/>
              </a:rPr>
              <a:t>, </a:t>
            </a:r>
            <a:r>
              <a:rPr lang="ru-RU" sz="1700" dirty="0">
                <a:latin typeface="tahoma" panose="020B0604030504040204" pitchFamily="34" charset="0"/>
                <a:hlinkClick r:id="rId7"/>
              </a:rPr>
              <a:t>реестр особо охраняемых природных территорий</a:t>
            </a:r>
            <a:r>
              <a:rPr lang="ru-RU" sz="1700" dirty="0">
                <a:latin typeface="tahoma" panose="020B0604030504040204" pitchFamily="34" charset="0"/>
              </a:rPr>
              <a:t>, кадастр </a:t>
            </a:r>
          </a:p>
          <a:p>
            <a:pPr algn="just"/>
            <a:r>
              <a:rPr lang="ru-RU" sz="1700" dirty="0" smtClean="0">
                <a:latin typeface="tahoma" panose="020B0604030504040204" pitchFamily="34" charset="0"/>
              </a:rPr>
              <a:t>атмосферного </a:t>
            </a:r>
            <a:r>
              <a:rPr lang="ru-RU" sz="1700" dirty="0">
                <a:latin typeface="tahoma" panose="020B0604030504040204" pitchFamily="34" charset="0"/>
              </a:rPr>
              <a:t>воздуха;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оценка воздействия на окружающую среду 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(ОВОС) планируемой хозяйственной деятельности </a:t>
            </a:r>
            <a:endParaRPr lang="ru-RU" sz="1700" dirty="0" smtClean="0">
              <a:solidFill>
                <a:srgbClr val="0A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A0000"/>
                </a:solidFill>
                <a:latin typeface="tahoma" panose="020B0604030504040204" pitchFamily="34" charset="0"/>
              </a:rPr>
              <a:t>по 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проектам строительства и реконструкции объектов и производств;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инженерно-</a:t>
            </a:r>
            <a:r>
              <a:rPr lang="ru-RU" sz="1700" b="1" dirty="0" err="1">
                <a:solidFill>
                  <a:srgbClr val="0A0000"/>
                </a:solidFill>
                <a:latin typeface="tahoma" panose="020B0604030504040204" pitchFamily="34" charset="0"/>
              </a:rPr>
              <a:t>геоэкологические</a:t>
            </a: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 изыскания;</a:t>
            </a:r>
            <a:endParaRPr lang="ru-RU" sz="1700" dirty="0">
              <a:solidFill>
                <a:srgbClr val="0A0000"/>
              </a:solidFill>
              <a:latin typeface="tahom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разработка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 экологического паспорта предприятия;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разработка программ устойчивого развития 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отдельных территорий на местном уровне с </a:t>
            </a:r>
            <a:endParaRPr lang="ru-RU" sz="1700" dirty="0" smtClean="0">
              <a:solidFill>
                <a:srgbClr val="0A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A0000"/>
                </a:solidFill>
                <a:latin typeface="tahoma" panose="020B0604030504040204" pitchFamily="34" charset="0"/>
              </a:rPr>
              <a:t>учетом 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использования природно-ресурсного потенциала;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A0000"/>
                </a:solidFill>
                <a:latin typeface="tahoma" panose="020B0604030504040204" pitchFamily="34" charset="0"/>
              </a:rPr>
              <a:t>подготовка оценочных докладов 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(выполнение оценок </a:t>
            </a:r>
            <a:r>
              <a:rPr lang="ru-RU" sz="1700" dirty="0" smtClean="0">
                <a:solidFill>
                  <a:srgbClr val="0A0000"/>
                </a:solidFill>
                <a:latin typeface="tahoma" panose="020B0604030504040204" pitchFamily="34" charset="0"/>
              </a:rPr>
              <a:t>экологического</a:t>
            </a:r>
          </a:p>
          <a:p>
            <a:pPr algn="just"/>
            <a:r>
              <a:rPr lang="ru-RU" sz="1700" dirty="0" smtClean="0">
                <a:solidFill>
                  <a:srgbClr val="0A0000"/>
                </a:solidFill>
                <a:latin typeface="tahoma" panose="020B0604030504040204" pitchFamily="34" charset="0"/>
              </a:rPr>
              <a:t>состояния </a:t>
            </a:r>
            <a:r>
              <a:rPr lang="ru-RU" sz="1700" dirty="0">
                <a:solidFill>
                  <a:srgbClr val="0A0000"/>
                </a:solidFill>
                <a:latin typeface="tahoma" panose="020B0604030504040204" pitchFamily="34" charset="0"/>
              </a:rPr>
              <a:t>территории/отдельных природных объектов).</a:t>
            </a:r>
          </a:p>
          <a:p>
            <a:r>
              <a:rPr lang="ru-RU" dirty="0">
                <a:solidFill>
                  <a:srgbClr val="0A0000"/>
                </a:solidFill>
                <a:latin typeface="tahoma" panose="020B0604030504040204" pitchFamily="34" charset="0"/>
              </a:rPr>
              <a:t> </a:t>
            </a:r>
            <a:endParaRPr lang="ru-RU" b="0" i="0" dirty="0">
              <a:solidFill>
                <a:srgbClr val="0A0000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11734"/>
          <a:stretch/>
        </p:blipFill>
        <p:spPr>
          <a:xfrm>
            <a:off x="862667" y="0"/>
            <a:ext cx="10280469" cy="68493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5239" y="1090169"/>
            <a:ext cx="9144000" cy="5286601"/>
          </a:xfrm>
        </p:spPr>
        <p:txBody>
          <a:bodyPr/>
          <a:lstStyle/>
          <a:p>
            <a:r>
              <a:rPr lang="ru-RU" i="1" dirty="0" smtClean="0"/>
              <a:t>  </a:t>
            </a:r>
            <a:endParaRPr lang="be-BY" i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04" y="1587505"/>
            <a:ext cx="933104" cy="58654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4135" y="5459819"/>
            <a:ext cx="933104" cy="57911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21" name="Прямая соединительная линия 20"/>
          <p:cNvCxnSpPr>
            <a:stCxn id="18" idx="2"/>
            <a:endCxn id="19" idx="0"/>
          </p:cNvCxnSpPr>
          <p:nvPr/>
        </p:nvCxnSpPr>
        <p:spPr>
          <a:xfrm>
            <a:off x="5690156" y="2174053"/>
            <a:ext cx="531" cy="32857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6308594" y="1865094"/>
            <a:ext cx="1094633" cy="11692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16" y="1587504"/>
            <a:ext cx="913692" cy="58839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30" name="Прямая соединительная линия 29"/>
          <p:cNvCxnSpPr/>
          <p:nvPr/>
        </p:nvCxnSpPr>
        <p:spPr>
          <a:xfrm flipH="1">
            <a:off x="6745617" y="2513358"/>
            <a:ext cx="727314" cy="573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862288" y="3319618"/>
            <a:ext cx="514028" cy="2456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03" y="3001953"/>
            <a:ext cx="909540" cy="61120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16" y="2282139"/>
            <a:ext cx="913692" cy="59155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90000"/>
              </a:schemeClr>
            </a:contourClr>
          </a:sp3d>
        </p:spPr>
      </p:pic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862288" y="4004481"/>
            <a:ext cx="540940" cy="3457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03" y="4052401"/>
            <a:ext cx="913692" cy="53354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extrusionClr>
              <a:schemeClr val="bg2">
                <a:lumMod val="75000"/>
              </a:schemeClr>
            </a:extrusionClr>
            <a:contourClr>
              <a:schemeClr val="bg2">
                <a:lumMod val="90000"/>
              </a:schemeClr>
            </a:contourClr>
          </a:sp3d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6862288" y="4425960"/>
            <a:ext cx="536552" cy="6344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03" y="4725137"/>
            <a:ext cx="913692" cy="60964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6778233" y="4419623"/>
            <a:ext cx="620607" cy="14470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03" y="5473974"/>
            <a:ext cx="909540" cy="57911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52" name="Прямая соединительная линия 51"/>
          <p:cNvCxnSpPr>
            <a:stCxn id="6" idx="3"/>
          </p:cNvCxnSpPr>
          <p:nvPr/>
        </p:nvCxnSpPr>
        <p:spPr>
          <a:xfrm>
            <a:off x="3958026" y="1862883"/>
            <a:ext cx="1316256" cy="1233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70" y="1587504"/>
            <a:ext cx="908956" cy="55075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59" name="Прямая соединительная линия 58"/>
          <p:cNvCxnSpPr>
            <a:stCxn id="7" idx="3"/>
          </p:cNvCxnSpPr>
          <p:nvPr/>
        </p:nvCxnSpPr>
        <p:spPr>
          <a:xfrm>
            <a:off x="3978148" y="2566960"/>
            <a:ext cx="770557" cy="494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70" y="2249460"/>
            <a:ext cx="929078" cy="6350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63" name="Прямая соединительная линия 62"/>
          <p:cNvCxnSpPr/>
          <p:nvPr/>
        </p:nvCxnSpPr>
        <p:spPr>
          <a:xfrm>
            <a:off x="3632837" y="3211738"/>
            <a:ext cx="1059813" cy="3192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70" y="3001953"/>
            <a:ext cx="929078" cy="61108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66" name="Прямая соединительная линия 65"/>
          <p:cNvCxnSpPr/>
          <p:nvPr/>
        </p:nvCxnSpPr>
        <p:spPr>
          <a:xfrm flipH="1">
            <a:off x="3822700" y="4014499"/>
            <a:ext cx="933728" cy="4051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71" y="4051233"/>
            <a:ext cx="946674" cy="57882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71" name="Прямая соединительная линия 70"/>
          <p:cNvCxnSpPr>
            <a:endCxn id="11" idx="1"/>
          </p:cNvCxnSpPr>
          <p:nvPr/>
        </p:nvCxnSpPr>
        <p:spPr>
          <a:xfrm flipH="1">
            <a:off x="3995744" y="4374038"/>
            <a:ext cx="762216" cy="6494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70" y="4725138"/>
            <a:ext cx="946674" cy="59675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cxnSp>
        <p:nvCxnSpPr>
          <p:cNvPr id="74" name="Прямая соединительная линия 73"/>
          <p:cNvCxnSpPr/>
          <p:nvPr/>
        </p:nvCxnSpPr>
        <p:spPr>
          <a:xfrm flipH="1">
            <a:off x="3904043" y="4419623"/>
            <a:ext cx="874235" cy="14961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70" y="5445374"/>
            <a:ext cx="968700" cy="59356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2">
                <a:lumMod val="75000"/>
              </a:schemeClr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5480" y="2968420"/>
            <a:ext cx="2281847" cy="1530101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939653" y="895612"/>
            <a:ext cx="600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Международные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связи «Бел НИЦ «Экология»</a:t>
            </a:r>
            <a:endParaRPr kumimoji="0" lang="be-BY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3604" y="1345281"/>
            <a:ext cx="933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Германия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7410" y="6081827"/>
            <a:ext cx="625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6797" y="1748873"/>
            <a:ext cx="623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США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90008" y="2449727"/>
            <a:ext cx="714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Польша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90295" y="3167168"/>
            <a:ext cx="7564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42004" y="4219425"/>
            <a:ext cx="881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Словения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41014" y="4919248"/>
            <a:ext cx="1072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Нидерланды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24111" y="5668085"/>
            <a:ext cx="999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Швеция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9404" y="1694703"/>
            <a:ext cx="906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Франция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26297" y="2429315"/>
            <a:ext cx="1199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Финляндия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8196" y="3180817"/>
            <a:ext cx="94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Италия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0627" y="4217061"/>
            <a:ext cx="874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Норвегия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70375" y="4876524"/>
            <a:ext cx="757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Англия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39653" y="5624418"/>
            <a:ext cx="975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Швейцария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22652" y="17180"/>
            <a:ext cx="969348" cy="107298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35314" y="186682"/>
            <a:ext cx="1130217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u="sng" dirty="0" smtClean="0">
                <a:latin typeface="Corbel (Заголовки)"/>
              </a:rPr>
              <a:t>Отдел международного научного сотрудничества</a:t>
            </a:r>
            <a:endParaRPr lang="be-BY" sz="3500" b="1" u="sng" dirty="0">
              <a:latin typeface="Corbel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0877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1387</Words>
  <Application>Microsoft Office PowerPoint</Application>
  <PresentationFormat>Широкоэкранный</PresentationFormat>
  <Paragraphs>156</Paragraphs>
  <Slides>16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Corbel</vt:lpstr>
      <vt:lpstr>Corbel (Заголовки)</vt:lpstr>
      <vt:lpstr>Symbol</vt:lpstr>
      <vt:lpstr>tahoma</vt:lpstr>
      <vt:lpstr>tahoma</vt:lpstr>
      <vt:lpstr>Times New Roman</vt:lpstr>
      <vt:lpstr>Параллакс</vt:lpstr>
      <vt:lpstr>Тема Office</vt:lpstr>
      <vt:lpstr>РУП «БЕЛ НИЦ «ЭКОЛОГИЯ»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Отдел международного научного сотрудничества предлагает следующие услуги:   </vt:lpstr>
      <vt:lpstr>Отдел экологической сертификации  и аудита</vt:lpstr>
      <vt:lpstr>Презентация PowerPoint</vt:lpstr>
      <vt:lpstr>Сектор информатизации и маркетинга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ОБ ИТОГАХ ДЕЯТЕЛЬНОСТИ РУП «БЕЛ НИЦ «ЭКОЛОГИЯ»</dc:title>
  <dc:creator>Наталья</dc:creator>
  <cp:lastModifiedBy>Iryna</cp:lastModifiedBy>
  <cp:revision>57</cp:revision>
  <cp:lastPrinted>2017-01-23T09:26:01Z</cp:lastPrinted>
  <dcterms:created xsi:type="dcterms:W3CDTF">2017-01-23T08:24:11Z</dcterms:created>
  <dcterms:modified xsi:type="dcterms:W3CDTF">2020-11-16T12:56:35Z</dcterms:modified>
</cp:coreProperties>
</file>